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70" r:id="rId2"/>
    <p:sldId id="271" r:id="rId3"/>
    <p:sldId id="272" r:id="rId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66096"/>
  </p:normalViewPr>
  <p:slideViewPr>
    <p:cSldViewPr snapToObjects="1">
      <p:cViewPr varScale="1">
        <p:scale>
          <a:sx n="109" d="100"/>
          <a:sy n="109" d="100"/>
        </p:scale>
        <p:origin x="2032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1E0358-4892-BFB7-D776-8B59413CDA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9757F-58CE-1E5E-BD5F-E4ED661A0A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BCCA729-223B-0D4F-8E51-4FFD8AFACEB3}" type="datetimeFigureOut">
              <a:rPr lang="en-US"/>
              <a:pPr>
                <a:defRPr/>
              </a:pPr>
              <a:t>10/16/26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E1F5A76-771D-18C8-63CC-133C657676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4A2CAD5-2CD1-7E5B-AD09-F7B7FA9B1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3278D-4CDF-A7B5-2B60-8BAE184D67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6974A-79A7-82CA-8129-29BE9CFB9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17BA8A5-2BE4-2245-9F9C-69694EC30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31901840-9876-AB71-81FA-15153F3CDA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8B73BE66-B644-7139-3D09-01896DAB8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CA" altLang="en-US"/>
              <a:t>UBCM is the collective voice of local government in British Columbia. </a:t>
            </a:r>
          </a:p>
          <a:p>
            <a:pPr>
              <a:spcBef>
                <a:spcPct val="0"/>
              </a:spcBef>
            </a:pPr>
            <a:r>
              <a:rPr lang="en-US" altLang="en-US"/>
              <a:t>For more than 120 years, UBCM has brought communities together to advocate for local government priorities, deliver programs, and provide services that help local governments succeed. </a:t>
            </a:r>
          </a:p>
          <a:p>
            <a:pPr>
              <a:spcBef>
                <a:spcPct val="0"/>
              </a:spcBef>
            </a:pPr>
            <a:r>
              <a:rPr lang="en-US" altLang="en-US"/>
              <a:t>Governed by a board of local elected officials chosen by their peers, UBCM's membership includes every local government in British Columbia as well as 15 First Nations councils.  </a:t>
            </a:r>
            <a:endParaRPr lang="en-CA" altLang="en-US"/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17CC5166-C392-BE87-42F7-C5DF17D69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3B0B1DA-8140-2F41-950F-79A6ED8B660C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3EEB7D15-D319-97B6-E514-8D472ACF4F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112976-9A97-04BF-23B1-48B66AD39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The services UBCM provides fall into three areas: Advocacy, Program Delivery, and Member Services.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b="1" dirty="0"/>
              <a:t>Advocacy: </a:t>
            </a:r>
            <a:endParaRPr lang="en-C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Since local governments operate within a legislative framework established by the Province, you need to work together when change is needed.</a:t>
            </a:r>
            <a:r>
              <a:rPr lang="en-CA" dirty="0"/>
              <a:t>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US" dirty="0"/>
              <a:t>UBCM provides that forum for local governments to identify shared priorities and advocate collectively to provincial and federal governments.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US" dirty="0"/>
              <a:t>Resolutions that are brought forward, discussed and endorsed by UBCM members form the basis of UBCM’s policy positions and advocacy priorities</a:t>
            </a:r>
            <a:r>
              <a:rPr lang="en-CA" dirty="0"/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b="1" dirty="0"/>
              <a:t>Program Delivery: </a:t>
            </a:r>
            <a:endParaRPr lang="en-C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ym typeface="Wingdings" pitchFamily="2" charset="2"/>
              </a:rPr>
              <a:t> </a:t>
            </a:r>
            <a:r>
              <a:rPr lang="en-CA" dirty="0"/>
              <a:t>UBCM administers federal and provincial funding programs that </a:t>
            </a:r>
            <a:r>
              <a:rPr lang="en-US" dirty="0"/>
              <a:t>address a range of local government needs, including capacity building, infrastructure renewal, emergency preparedness, and more.</a:t>
            </a:r>
            <a:endParaRPr lang="en-C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ym typeface="Wingdings" pitchFamily="2" charset="2"/>
              </a:rPr>
              <a:t> </a:t>
            </a:r>
            <a:r>
              <a:rPr lang="en-CA" dirty="0"/>
              <a:t>Approximately $420 million is delivered to local governments through UBCM every year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CA" dirty="0">
                <a:sym typeface="Wingdings" pitchFamily="2" charset="2"/>
              </a:rPr>
              <a:t>Largest is the </a:t>
            </a:r>
            <a:r>
              <a:rPr lang="en-CA" dirty="0"/>
              <a:t>Build Communities Strong Fund – Communities Stream alone contributes to over 1,000 infrastructure projects in B.C. annually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CA" dirty="0"/>
              <a:t>(formerly known as the Canada Community-Building Fund, and Gas Tax before that)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CA" dirty="0"/>
              <a:t>Administer with transparency, keeping programs accessible, and with low overhead costs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b="1" dirty="0"/>
              <a:t>Member Services</a:t>
            </a:r>
            <a:endParaRPr lang="en-CA" dirty="0"/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CA" dirty="0"/>
              <a:t>UBCM Convention is the largest political gathering in B.C.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CA" dirty="0"/>
              <a:t>Invaluable opportunities to connect with decision makers, colleagues, experts and provincial officials.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CA" dirty="0"/>
              <a:t>Resolutions endorsed by the membership provide a foundation for UBCM’s policy positions and guide our advocacy priorities.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à"/>
              <a:defRPr/>
            </a:pPr>
            <a:r>
              <a:rPr lang="en-CA" dirty="0"/>
              <a:t>Group Benefits Plan  leverages the buying power of 4,000 employees across 130 different plans.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ym typeface="Wingdings" pitchFamily="2" charset="2"/>
              </a:rPr>
              <a:t>Developing a </a:t>
            </a:r>
            <a:r>
              <a:rPr lang="en-CA" dirty="0"/>
              <a:t>mental health toolkit for local elected officials in response to member needs.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ym typeface="Wingdings" pitchFamily="2" charset="2"/>
              </a:rPr>
              <a:t> Will include </a:t>
            </a:r>
            <a:r>
              <a:rPr lang="en-CA" dirty="0"/>
              <a:t>online courses, resources and subsidized access to counselling. Full platform will be released in January 2027. </a:t>
            </a: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D67595DF-AD27-0D69-42D3-EC1E04615A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89E3330-6474-B148-8C13-84EB728F7AAB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>
            <a:extLst>
              <a:ext uri="{FF2B5EF4-FFF2-40B4-BE49-F238E27FC236}">
                <a16:creationId xmlns:a16="http://schemas.microsoft.com/office/drawing/2014/main" id="{F50F0348-29DA-0449-B329-BE3E0A31E0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2" name="Notes Placeholder 2">
            <a:extLst>
              <a:ext uri="{FF2B5EF4-FFF2-40B4-BE49-F238E27FC236}">
                <a16:creationId xmlns:a16="http://schemas.microsoft.com/office/drawing/2014/main" id="{F45D3719-AB8E-9532-F3BC-4700C8838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(Please encourage officials to sign up with the QR code. Thank you!)</a:t>
            </a:r>
          </a:p>
        </p:txBody>
      </p:sp>
      <p:sp>
        <p:nvSpPr>
          <p:cNvPr id="10243" name="Slide Number Placeholder 3">
            <a:extLst>
              <a:ext uri="{FF2B5EF4-FFF2-40B4-BE49-F238E27FC236}">
                <a16:creationId xmlns:a16="http://schemas.microsoft.com/office/drawing/2014/main" id="{8387C454-25E9-F800-822A-648293D984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1B5EFD-7108-7842-A633-37E27E9EA029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1AE7E-3413-06E1-2F57-423A27EFF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222ED-31B7-1A41-8338-3A2DC3A1731F}" type="datetime1">
              <a:rPr lang="en-US" altLang="en-US"/>
              <a:pPr>
                <a:defRPr/>
              </a:pPr>
              <a:t>10/16/26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1893D-64FD-A214-5FAA-E3375C52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A3E9C-2E47-7AC3-A6DD-0DF22B467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1A52F-1672-1B42-AA04-7266033A10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539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2BAC8DE-7220-41C8-A256-EDD8B69F3A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6A05F2F-98EA-97E1-6B22-B5E7ED974F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8CA4A-7E9F-B335-A5A7-752894507D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FD9C0B6-D813-F944-A26B-DB1D19351414}" type="datetime1">
              <a:rPr lang="en-US" altLang="en-US"/>
              <a:pPr>
                <a:defRPr/>
              </a:pPr>
              <a:t>10/16/26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201A3-B7C2-99F2-D1EB-6CAFD6BC4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631E1-EE5F-B5DC-3520-22E68555F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5C4720B-F25D-244D-8368-2FCC796EAD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Box 5">
            <a:extLst>
              <a:ext uri="{FF2B5EF4-FFF2-40B4-BE49-F238E27FC236}">
                <a16:creationId xmlns:a16="http://schemas.microsoft.com/office/drawing/2014/main" id="{3D783CA2-8E94-2A19-1D8B-08F0F2589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69863"/>
            <a:ext cx="87487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000">
                <a:solidFill>
                  <a:schemeClr val="bg1"/>
                </a:solidFill>
                <a:latin typeface="Helvetica Neue" panose="02000503000000020004" pitchFamily="2" charset="0"/>
              </a:rPr>
              <a:t>Union of BC Municipalities</a:t>
            </a:r>
          </a:p>
        </p:txBody>
      </p:sp>
      <p:sp>
        <p:nvSpPr>
          <p:cNvPr id="3074" name="TextBox 1">
            <a:extLst>
              <a:ext uri="{FF2B5EF4-FFF2-40B4-BE49-F238E27FC236}">
                <a16:creationId xmlns:a16="http://schemas.microsoft.com/office/drawing/2014/main" id="{4B4BBF89-E25B-8858-87BD-4039AFC67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604963"/>
            <a:ext cx="8316913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200" dirty="0">
                <a:latin typeface="Helvetica Neue Medium" panose="02000503000000020004" pitchFamily="2" charset="0"/>
              </a:rPr>
              <a:t>UBCM is the collective voice of local governments in BC</a:t>
            </a:r>
          </a:p>
          <a:p>
            <a:pPr algn="ctr"/>
            <a:endParaRPr lang="en-US" altLang="en-US" sz="2200" dirty="0">
              <a:latin typeface="Helvetica Neue" panose="02000503000000020004" pitchFamily="2" charset="0"/>
            </a:endParaRPr>
          </a:p>
          <a:p>
            <a:pPr>
              <a:spcAft>
                <a:spcPts val="1200"/>
              </a:spcAft>
            </a:pPr>
            <a:r>
              <a:rPr lang="en-US" altLang="en-US" sz="2200" dirty="0">
                <a:latin typeface="Helvetica Neue Medium" panose="02000503000000020004" pitchFamily="2" charset="0"/>
              </a:rPr>
              <a:t>Membership: </a:t>
            </a:r>
            <a:r>
              <a:rPr lang="en-US" altLang="en-US" sz="2200" dirty="0">
                <a:latin typeface="Helvetica Neue" panose="02000503000000020004" pitchFamily="2" charset="0"/>
              </a:rPr>
              <a:t>Represents 100% of local governments in BC and 15 First Nations councils. </a:t>
            </a:r>
          </a:p>
          <a:p>
            <a:pPr>
              <a:spcAft>
                <a:spcPts val="1200"/>
              </a:spcAft>
            </a:pPr>
            <a:r>
              <a:rPr lang="en-US" altLang="en-US" sz="2200" dirty="0">
                <a:latin typeface="Helvetica Neue Medium" panose="02000503000000020004" pitchFamily="2" charset="0"/>
              </a:rPr>
              <a:t>Advocacy: </a:t>
            </a:r>
            <a:r>
              <a:rPr lang="en-US" altLang="en-US" sz="2200" dirty="0">
                <a:latin typeface="Helvetica Neue" panose="02000503000000020004" pitchFamily="2" charset="0"/>
              </a:rPr>
              <a:t>Policy positions based on resolutions endorsed by membership.</a:t>
            </a:r>
          </a:p>
          <a:p>
            <a:pPr>
              <a:spcAft>
                <a:spcPts val="1200"/>
              </a:spcAft>
            </a:pPr>
            <a:r>
              <a:rPr lang="en-US" altLang="en-US" sz="2200" dirty="0">
                <a:latin typeface="Helvetica Neue Medium" panose="02000503000000020004" pitchFamily="2" charset="0"/>
              </a:rPr>
              <a:t>Governance:</a:t>
            </a:r>
            <a:r>
              <a:rPr lang="en-US" altLang="en-US" sz="2200" dirty="0">
                <a:latin typeface="Helvetica Neue" panose="02000503000000020004" pitchFamily="2" charset="0"/>
              </a:rPr>
              <a:t> Board of local government elected officials appointed by members.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Box 5">
            <a:extLst>
              <a:ext uri="{FF2B5EF4-FFF2-40B4-BE49-F238E27FC236}">
                <a16:creationId xmlns:a16="http://schemas.microsoft.com/office/drawing/2014/main" id="{F0B9C086-992E-B960-DC23-B929E2B66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69863"/>
            <a:ext cx="87487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000">
                <a:solidFill>
                  <a:schemeClr val="bg1"/>
                </a:solidFill>
                <a:latin typeface="Helvetica Neue" panose="02000503000000020004" pitchFamily="2" charset="0"/>
              </a:rPr>
              <a:t>Union of BC Municipalities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3E0A3C-F4EE-F073-7214-44DBABD56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291639"/>
              </p:ext>
            </p:extLst>
          </p:nvPr>
        </p:nvGraphicFramePr>
        <p:xfrm>
          <a:off x="1042988" y="1419225"/>
          <a:ext cx="7058025" cy="2678113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35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67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ADVOCACY</a:t>
                      </a:r>
                    </a:p>
                  </a:txBody>
                  <a:tcPr marL="91456" marR="91456"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PROGRAM DELIVERY</a:t>
                      </a:r>
                      <a:endParaRPr lang="en-US" sz="1600" b="1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91456" marR="91456"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MEMBER SERVICES</a:t>
                      </a:r>
                    </a:p>
                  </a:txBody>
                  <a:tcPr marL="91456" marR="91456"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8443">
                <a:tc>
                  <a:txBody>
                    <a:bodyPr/>
                    <a:lstStyle/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Common issues </a:t>
                      </a:r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Resolutions-based advocacy</a:t>
                      </a:r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Direct advocacy with provincial and federal governments</a:t>
                      </a:r>
                    </a:p>
                  </a:txBody>
                  <a:tcPr marL="91456" marR="91456" marT="45722" marB="45722"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Administers grants for infrastructure, capacity, emergency management and more. </a:t>
                      </a:r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$420 million to local governments each year</a:t>
                      </a:r>
                    </a:p>
                  </a:txBody>
                  <a:tcPr marL="91456" marR="91456" marT="45722" marB="45722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Annual Convention</a:t>
                      </a:r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The Compass</a:t>
                      </a:r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Group Benefits Plan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Mental health toolkit for elected officials</a:t>
                      </a:r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91456" marR="91456" marT="45722" marB="45722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Box 5">
            <a:extLst>
              <a:ext uri="{FF2B5EF4-FFF2-40B4-BE49-F238E27FC236}">
                <a16:creationId xmlns:a16="http://schemas.microsoft.com/office/drawing/2014/main" id="{6AF6446F-DD43-20BB-D7B5-C10B24A25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69863"/>
            <a:ext cx="87487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000">
                <a:solidFill>
                  <a:schemeClr val="bg1"/>
                </a:solidFill>
                <a:latin typeface="Helvetica Neue" panose="02000503000000020004" pitchFamily="2" charset="0"/>
              </a:rPr>
              <a:t>Union of BC Municipalities</a:t>
            </a:r>
          </a:p>
        </p:txBody>
      </p:sp>
      <p:sp>
        <p:nvSpPr>
          <p:cNvPr id="9218" name="TextBox 1">
            <a:extLst>
              <a:ext uri="{FF2B5EF4-FFF2-40B4-BE49-F238E27FC236}">
                <a16:creationId xmlns:a16="http://schemas.microsoft.com/office/drawing/2014/main" id="{2C97AE96-BE4C-AF81-6329-67FFD7426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276350"/>
            <a:ext cx="4957762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200">
                <a:latin typeface="Helvetica Neue Medium" panose="02000503000000020004" pitchFamily="2" charset="0"/>
              </a:rPr>
              <a:t>Sign up to The Compass to stay informed on UBCM’s advocacy and</a:t>
            </a:r>
          </a:p>
          <a:p>
            <a:pPr algn="ctr"/>
            <a:r>
              <a:rPr lang="en-US" altLang="en-US" sz="2200">
                <a:latin typeface="Helvetica Neue Medium" panose="02000503000000020004" pitchFamily="2" charset="0"/>
              </a:rPr>
              <a:t>weekly updates on: </a:t>
            </a:r>
          </a:p>
          <a:p>
            <a:pPr algn="ctr"/>
            <a:r>
              <a:rPr lang="en-US" altLang="en-US" sz="2200">
                <a:latin typeface="Helvetica Neue" panose="02000503000000020004" pitchFamily="2" charset="0"/>
              </a:rPr>
              <a:t>• Funding intakes </a:t>
            </a:r>
          </a:p>
          <a:p>
            <a:pPr algn="ctr"/>
            <a:r>
              <a:rPr lang="en-US" altLang="en-US" sz="2200">
                <a:latin typeface="Helvetica Neue" panose="02000503000000020004" pitchFamily="2" charset="0"/>
              </a:rPr>
              <a:t>• Opportunities to give feedback</a:t>
            </a:r>
          </a:p>
          <a:p>
            <a:pPr algn="ctr"/>
            <a:r>
              <a:rPr lang="en-US" altLang="en-US" sz="2200">
                <a:latin typeface="Helvetica Neue" panose="02000503000000020004" pitchFamily="2" charset="0"/>
              </a:rPr>
              <a:t>• Events and training</a:t>
            </a:r>
          </a:p>
          <a:p>
            <a:pPr algn="ctr"/>
            <a:r>
              <a:rPr lang="en-US" altLang="en-US" sz="2200">
                <a:latin typeface="Helvetica Neue" panose="02000503000000020004" pitchFamily="2" charset="0"/>
              </a:rPr>
              <a:t> • News relevant for local governments</a:t>
            </a:r>
          </a:p>
          <a:p>
            <a:pPr algn="ctr"/>
            <a:endParaRPr lang="en-US" altLang="en-US" sz="2200">
              <a:latin typeface="Helvetica Neue" panose="02000503000000020004" pitchFamily="2" charset="0"/>
            </a:endParaRPr>
          </a:p>
          <a:p>
            <a:pPr algn="ctr"/>
            <a:r>
              <a:rPr lang="en-US" altLang="en-US" sz="2200" b="1">
                <a:solidFill>
                  <a:srgbClr val="009193"/>
                </a:solidFill>
                <a:latin typeface="Helvetica Neue" panose="02000503000000020004" pitchFamily="2" charset="0"/>
              </a:rPr>
              <a:t>www.ubcm.ca/thecompass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C7191D12-ADE7-BF09-9983-8C1E76B99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909638"/>
            <a:ext cx="2743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C1AEC8-829A-B435-B21D-145571FECD0E}"/>
              </a:ext>
            </a:extLst>
          </p:cNvPr>
          <p:cNvCxnSpPr/>
          <p:nvPr/>
        </p:nvCxnSpPr>
        <p:spPr>
          <a:xfrm>
            <a:off x="5724525" y="2243138"/>
            <a:ext cx="2735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221" name="Picture 8">
            <a:extLst>
              <a:ext uri="{FF2B5EF4-FFF2-40B4-BE49-F238E27FC236}">
                <a16:creationId xmlns:a16="http://schemas.microsoft.com/office/drawing/2014/main" id="{0EECABE9-695E-DEF8-97A2-390669D2C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495550"/>
            <a:ext cx="1584325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11102</TotalTime>
  <Words>527</Words>
  <Application>Microsoft Macintosh PowerPoint</Application>
  <PresentationFormat>On-screen Show (16:9)</PresentationFormat>
  <Paragraphs>55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Calibri</vt:lpstr>
      <vt:lpstr>Helvetica Neue</vt:lpstr>
      <vt:lpstr>Helvetica Neue Medium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>thornley creative communications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thornely</dc:creator>
  <cp:lastModifiedBy>Zoe Ducklow</cp:lastModifiedBy>
  <cp:revision>20</cp:revision>
  <dcterms:created xsi:type="dcterms:W3CDTF">2015-03-02T23:43:51Z</dcterms:created>
  <dcterms:modified xsi:type="dcterms:W3CDTF">2026-10-16T23:58:22Z</dcterms:modified>
</cp:coreProperties>
</file>