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1"/>
  </p:notesMasterIdLst>
  <p:sldIdLst>
    <p:sldId id="2095" r:id="rId2"/>
    <p:sldId id="2094" r:id="rId3"/>
    <p:sldId id="2093" r:id="rId4"/>
    <p:sldId id="2090" r:id="rId5"/>
    <p:sldId id="1988" r:id="rId6"/>
    <p:sldId id="2099" r:id="rId7"/>
    <p:sldId id="2086" r:id="rId8"/>
    <p:sldId id="2087" r:id="rId9"/>
    <p:sldId id="1992" r:id="rId10"/>
    <p:sldId id="1993" r:id="rId11"/>
    <p:sldId id="1994" r:id="rId12"/>
    <p:sldId id="2056" r:id="rId13"/>
    <p:sldId id="2100" r:id="rId14"/>
    <p:sldId id="2101" r:id="rId15"/>
    <p:sldId id="2102" r:id="rId16"/>
    <p:sldId id="2097" r:id="rId17"/>
    <p:sldId id="2098" r:id="rId18"/>
    <p:sldId id="2092" r:id="rId19"/>
    <p:sldId id="2096"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Myriad Pro" panose="020B0503030403020204" charset="0"/>
      <p:regular r:id="rId26"/>
      <p:bold r:id="rId27"/>
      <p:italic r:id="rId28"/>
      <p:boldItalic r:id="rId29"/>
    </p:embeddedFont>
    <p:embeddedFont>
      <p:font typeface="Myriad Pro Light" panose="020B040303040302020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more, Christopher ENV:EX" initials="GCE" lastIdx="4" clrIdx="0">
    <p:extLst>
      <p:ext uri="{19B8F6BF-5375-455C-9EA6-DF929625EA0E}">
        <p15:presenceInfo xmlns:p15="http://schemas.microsoft.com/office/powerpoint/2012/main" userId="S::Christopher.Gilmore@gov.bc.ca::9182dc60-16c4-4e98-85e7-f3a577b85edc" providerId="AD"/>
      </p:ext>
    </p:extLst>
  </p:cmAuthor>
  <p:cmAuthor id="2" name="Cross, Elaine ENV:EX" initials="CEE" lastIdx="2" clrIdx="1">
    <p:extLst>
      <p:ext uri="{19B8F6BF-5375-455C-9EA6-DF929625EA0E}">
        <p15:presenceInfo xmlns:p15="http://schemas.microsoft.com/office/powerpoint/2012/main" userId="S::Elaine.Cross@gov.bc.ca::d0458373-3036-46de-ba5d-323a09b48b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19" autoAdjust="0"/>
    <p:restoredTop sz="66419" autoAdjust="0"/>
  </p:normalViewPr>
  <p:slideViewPr>
    <p:cSldViewPr snapToGrid="0">
      <p:cViewPr varScale="1">
        <p:scale>
          <a:sx n="72" d="100"/>
          <a:sy n="72" d="100"/>
        </p:scale>
        <p:origin x="2586"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oleObject" Target="file:///\\sfp.idir.bcgov\s140\S40061\CBCI\70000%20ECONOMIC%20MODELLING\20_Economic%20Analysis\Navius\2021\Runs%20and%20Analysis\Pathways%20Modelling%20(2021-06%20to%2008)\Roll%20Up\Rollup%20Pathway%20Analysis%20-%20Sept%20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00499676034213E-2"/>
          <c:y val="0.11320878553079686"/>
          <c:w val="0.91294018164047486"/>
          <c:h val="0.61672525709360804"/>
        </c:manualLayout>
      </c:layout>
      <c:areaChart>
        <c:grouping val="stacked"/>
        <c:varyColors val="0"/>
        <c:ser>
          <c:idx val="11"/>
          <c:order val="6"/>
          <c:tx>
            <c:strRef>
              <c:f>Wedge!$A$12</c:f>
              <c:strCache>
                <c:ptCount val="1"/>
                <c:pt idx="0">
                  <c:v>Baseline</c:v>
                </c:pt>
              </c:strCache>
            </c:strRef>
          </c:tx>
          <c:spPr>
            <a:noFill/>
            <a:ln>
              <a:noFill/>
            </a:ln>
            <a:effectLst/>
          </c:spPr>
          <c:cat>
            <c:numRef>
              <c:f>Wedge!$B$2:$AA$2</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Wedge!$B$12:$AA$12</c:f>
              <c:numCache>
                <c:formatCode>General</c:formatCode>
                <c:ptCount val="26"/>
                <c:pt idx="14">
                  <c:v>68.599999999999994</c:v>
                </c:pt>
                <c:pt idx="15" formatCode="0.0">
                  <c:v>62.7</c:v>
                </c:pt>
                <c:pt idx="16" formatCode="0.0">
                  <c:v>61.446774651001988</c:v>
                </c:pt>
                <c:pt idx="17" formatCode="0.0">
                  <c:v>60.3539799890832</c:v>
                </c:pt>
                <c:pt idx="18" formatCode="0.0">
                  <c:v>59.261185327164412</c:v>
                </c:pt>
                <c:pt idx="19" formatCode="0.0">
                  <c:v>58.168390665245624</c:v>
                </c:pt>
                <c:pt idx="20" formatCode="0.0">
                  <c:v>57.075596003326837</c:v>
                </c:pt>
                <c:pt idx="21" formatCode="0.0">
                  <c:v>53.440291811040325</c:v>
                </c:pt>
                <c:pt idx="22" formatCode="0.0">
                  <c:v>49.804987618753813</c:v>
                </c:pt>
                <c:pt idx="23" formatCode="0.0">
                  <c:v>46.169683426467302</c:v>
                </c:pt>
                <c:pt idx="24" formatCode="0.0">
                  <c:v>42.53437923418079</c:v>
                </c:pt>
                <c:pt idx="25" formatCode="0.0">
                  <c:v>38.899075041894292</c:v>
                </c:pt>
              </c:numCache>
            </c:numRef>
          </c:val>
          <c:extLst>
            <c:ext xmlns:c16="http://schemas.microsoft.com/office/drawing/2014/chart" uri="{C3380CC4-5D6E-409C-BE32-E72D297353CC}">
              <c16:uniqueId val="{00000000-82BF-456E-B109-D328A96F4B8F}"/>
            </c:ext>
          </c:extLst>
        </c:ser>
        <c:ser>
          <c:idx val="10"/>
          <c:order val="7"/>
          <c:tx>
            <c:strRef>
              <c:f>Wedge!#REF!</c:f>
              <c:strCache>
                <c:ptCount val="1"/>
                <c:pt idx="0">
                  <c:v>#REF!</c:v>
                </c:pt>
              </c:strCache>
            </c:strRef>
          </c:tx>
          <c:spPr>
            <a:solidFill>
              <a:schemeClr val="accent5">
                <a:lumMod val="60000"/>
              </a:schemeClr>
            </a:solidFill>
            <a:ln w="25400">
              <a:noFill/>
            </a:ln>
            <a:effectLst/>
          </c:spPr>
          <c:cat>
            <c:numRef>
              <c:f>Wedge!$B$2:$AA$2</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Wedge!#REF!</c:f>
              <c:numCache>
                <c:formatCode>General</c:formatCode>
                <c:ptCount val="1"/>
                <c:pt idx="0">
                  <c:v>1</c:v>
                </c:pt>
              </c:numCache>
            </c:numRef>
          </c:val>
          <c:extLst>
            <c:ext xmlns:c16="http://schemas.microsoft.com/office/drawing/2014/chart" uri="{C3380CC4-5D6E-409C-BE32-E72D297353CC}">
              <c16:uniqueId val="{00000001-82BF-456E-B109-D328A96F4B8F}"/>
            </c:ext>
          </c:extLst>
        </c:ser>
        <c:ser>
          <c:idx val="9"/>
          <c:order val="8"/>
          <c:tx>
            <c:strRef>
              <c:f>Wedge!#REF!</c:f>
              <c:strCache>
                <c:ptCount val="1"/>
                <c:pt idx="0">
                  <c:v>#REF!</c:v>
                </c:pt>
              </c:strCache>
            </c:strRef>
          </c:tx>
          <c:spPr>
            <a:solidFill>
              <a:schemeClr val="accent4">
                <a:lumMod val="60000"/>
              </a:schemeClr>
            </a:solidFill>
            <a:ln w="25400">
              <a:noFill/>
            </a:ln>
            <a:effectLst/>
          </c:spPr>
          <c:cat>
            <c:numRef>
              <c:f>Wedge!$B$2:$AA$2</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Wedge!#REF!</c:f>
              <c:numCache>
                <c:formatCode>General</c:formatCode>
                <c:ptCount val="1"/>
                <c:pt idx="0">
                  <c:v>1</c:v>
                </c:pt>
              </c:numCache>
            </c:numRef>
          </c:val>
          <c:extLst>
            <c:ext xmlns:c16="http://schemas.microsoft.com/office/drawing/2014/chart" uri="{C3380CC4-5D6E-409C-BE32-E72D297353CC}">
              <c16:uniqueId val="{00000002-82BF-456E-B109-D328A96F4B8F}"/>
            </c:ext>
          </c:extLst>
        </c:ser>
        <c:ser>
          <c:idx val="8"/>
          <c:order val="9"/>
          <c:tx>
            <c:strRef>
              <c:f>Wedge!$A$11</c:f>
              <c:strCache>
                <c:ptCount val="1"/>
                <c:pt idx="0">
                  <c:v>CleanBC Roadmap (Phase 2) Reductions</c:v>
                </c:pt>
              </c:strCache>
            </c:strRef>
          </c:tx>
          <c:spPr>
            <a:solidFill>
              <a:srgbClr val="DCCC77"/>
            </a:solidFill>
            <a:ln>
              <a:noFill/>
            </a:ln>
            <a:effectLst/>
          </c:spPr>
          <c:cat>
            <c:numRef>
              <c:f>Wedge!$B$2:$AA$2</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Wedge!$B$11:$AA$11</c:f>
              <c:numCache>
                <c:formatCode>General</c:formatCode>
                <c:ptCount val="26"/>
                <c:pt idx="15" formatCode="#,##0.0">
                  <c:v>-6.2146724000129439E-3</c:v>
                </c:pt>
                <c:pt idx="16" formatCode="#,##0.0">
                  <c:v>0.9138171955283596</c:v>
                </c:pt>
                <c:pt idx="17" formatCode="#,##0.0">
                  <c:v>1.8338490634567322</c:v>
                </c:pt>
                <c:pt idx="18" formatCode="#,##0.0">
                  <c:v>2.7538809313851047</c:v>
                </c:pt>
                <c:pt idx="19" formatCode="#,##0.0">
                  <c:v>3.6739127993134773</c:v>
                </c:pt>
                <c:pt idx="20" formatCode="#,##0.0">
                  <c:v>4.5939446672418569</c:v>
                </c:pt>
                <c:pt idx="21" formatCode="#,##0.0">
                  <c:v>6.9275377491721457</c:v>
                </c:pt>
                <c:pt idx="22" formatCode="#,##0.0">
                  <c:v>9.2611308311024345</c:v>
                </c:pt>
                <c:pt idx="23" formatCode="#,##0.0">
                  <c:v>11.594723913032723</c:v>
                </c:pt>
                <c:pt idx="24" formatCode="#,##0.0">
                  <c:v>13.928316994963012</c:v>
                </c:pt>
                <c:pt idx="25" formatCode="#,##0.0">
                  <c:v>16.261910076893301</c:v>
                </c:pt>
              </c:numCache>
            </c:numRef>
          </c:val>
          <c:extLst>
            <c:ext xmlns:c16="http://schemas.microsoft.com/office/drawing/2014/chart" uri="{C3380CC4-5D6E-409C-BE32-E72D297353CC}">
              <c16:uniqueId val="{00000003-82BF-456E-B109-D328A96F4B8F}"/>
            </c:ext>
          </c:extLst>
        </c:ser>
        <c:ser>
          <c:idx val="7"/>
          <c:order val="10"/>
          <c:tx>
            <c:strRef>
              <c:f>Wedge!$A$10</c:f>
              <c:strCache>
                <c:ptCount val="1"/>
                <c:pt idx="0">
                  <c:v>CleanBC (Phase 1) Reductions</c:v>
                </c:pt>
              </c:strCache>
            </c:strRef>
          </c:tx>
          <c:spPr>
            <a:solidFill>
              <a:srgbClr val="D4EDF8"/>
            </a:solidFill>
            <a:ln>
              <a:noFill/>
            </a:ln>
            <a:effectLst/>
          </c:spPr>
          <c:cat>
            <c:numRef>
              <c:f>Wedge!$B$2:$AA$2</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Wedge!$B$10:$AA$10</c:f>
              <c:numCache>
                <c:formatCode>General</c:formatCode>
                <c:ptCount val="26"/>
                <c:pt idx="15" formatCode="#,##0.0">
                  <c:v>2.5551850575193598</c:v>
                </c:pt>
                <c:pt idx="16" formatCode="#,##0.0">
                  <c:v>3.633192799228631</c:v>
                </c:pt>
                <c:pt idx="17" formatCode="#,##0.0">
                  <c:v>4.7112005409379023</c:v>
                </c:pt>
                <c:pt idx="18" formatCode="#,##0.0">
                  <c:v>5.7892082826471736</c:v>
                </c:pt>
                <c:pt idx="19" formatCode="#,##0.0">
                  <c:v>6.8672160243564448</c:v>
                </c:pt>
                <c:pt idx="20" formatCode="#,##0.0">
                  <c:v>7.9452237660656806</c:v>
                </c:pt>
                <c:pt idx="21" formatCode="#,##0.0">
                  <c:v>8.8031042779484352</c:v>
                </c:pt>
                <c:pt idx="22" formatCode="#,##0.0">
                  <c:v>9.6609847898311898</c:v>
                </c:pt>
                <c:pt idx="23" formatCode="#,##0.0">
                  <c:v>10.518865301713944</c:v>
                </c:pt>
                <c:pt idx="24" formatCode="#,##0.0">
                  <c:v>11.376745813596699</c:v>
                </c:pt>
                <c:pt idx="25" formatCode="#,##0.0">
                  <c:v>12.234626325479425</c:v>
                </c:pt>
              </c:numCache>
            </c:numRef>
          </c:val>
          <c:extLst>
            <c:ext xmlns:c16="http://schemas.microsoft.com/office/drawing/2014/chart" uri="{C3380CC4-5D6E-409C-BE32-E72D297353CC}">
              <c16:uniqueId val="{00000004-82BF-456E-B109-D328A96F4B8F}"/>
            </c:ext>
          </c:extLst>
        </c:ser>
        <c:dLbls>
          <c:showLegendKey val="0"/>
          <c:showVal val="0"/>
          <c:showCatName val="0"/>
          <c:showSerName val="0"/>
          <c:showPercent val="0"/>
          <c:showBubbleSize val="0"/>
        </c:dLbls>
        <c:axId val="988060392"/>
        <c:axId val="988059080"/>
      </c:areaChart>
      <c:lineChart>
        <c:grouping val="standard"/>
        <c:varyColors val="0"/>
        <c:ser>
          <c:idx val="2"/>
          <c:order val="1"/>
          <c:tx>
            <c:strRef>
              <c:f>Wedge!$A$5</c:f>
              <c:strCache>
                <c:ptCount val="1"/>
                <c:pt idx="0">
                  <c:v>Reference Case </c:v>
                </c:pt>
              </c:strCache>
            </c:strRef>
          </c:tx>
          <c:spPr>
            <a:ln w="38100" cap="rnd">
              <a:solidFill>
                <a:schemeClr val="accent2"/>
              </a:solidFill>
              <a:round/>
            </a:ln>
            <a:effectLst/>
          </c:spPr>
          <c:marker>
            <c:symbol val="none"/>
          </c:marker>
          <c:cat>
            <c:numRef>
              <c:f>Wedge!$B$2:$AA$2</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Wedge!$B$5:$AA$5</c:f>
              <c:numCache>
                <c:formatCode>General</c:formatCode>
                <c:ptCount val="26"/>
                <c:pt idx="14" formatCode="#,##0.0">
                  <c:v>68.599999999999994</c:v>
                </c:pt>
                <c:pt idx="15" formatCode="#,##0.0">
                  <c:v>65.088539698040123</c:v>
                </c:pt>
                <c:pt idx="16" formatCode="#,##0.0">
                  <c:v>65.993784645758979</c:v>
                </c:pt>
                <c:pt idx="17" formatCode="#,##0.0">
                  <c:v>66.899029593477835</c:v>
                </c:pt>
                <c:pt idx="18" formatCode="#,##0.0">
                  <c:v>67.804274541196691</c:v>
                </c:pt>
                <c:pt idx="19" formatCode="#,##0.0">
                  <c:v>68.709519488915547</c:v>
                </c:pt>
                <c:pt idx="20" formatCode="#,##0.0">
                  <c:v>69.614764436634374</c:v>
                </c:pt>
                <c:pt idx="21" formatCode="#,##0.0">
                  <c:v>69.170933838160906</c:v>
                </c:pt>
                <c:pt idx="22" formatCode="#,##0.0">
                  <c:v>68.727103239687438</c:v>
                </c:pt>
                <c:pt idx="23" formatCode="#,##0.0">
                  <c:v>68.283272641213969</c:v>
                </c:pt>
                <c:pt idx="24" formatCode="#,##0.0">
                  <c:v>67.839442042740501</c:v>
                </c:pt>
                <c:pt idx="25" formatCode="#,##0.0">
                  <c:v>67.395611444267018</c:v>
                </c:pt>
              </c:numCache>
            </c:numRef>
          </c:val>
          <c:smooth val="0"/>
          <c:extLst>
            <c:ext xmlns:c16="http://schemas.microsoft.com/office/drawing/2014/chart" uri="{C3380CC4-5D6E-409C-BE32-E72D297353CC}">
              <c16:uniqueId val="{00000008-82BF-456E-B109-D328A96F4B8F}"/>
            </c:ext>
          </c:extLst>
        </c:ser>
        <c:ser>
          <c:idx val="0"/>
          <c:order val="0"/>
          <c:tx>
            <c:strRef>
              <c:f>Wedge!$A$3</c:f>
              <c:strCache>
                <c:ptCount val="1"/>
                <c:pt idx="0">
                  <c:v>Past Emissions</c:v>
                </c:pt>
              </c:strCache>
            </c:strRef>
          </c:tx>
          <c:spPr>
            <a:ln w="38100" cap="rnd">
              <a:solidFill>
                <a:schemeClr val="tx1"/>
              </a:solidFill>
              <a:round/>
            </a:ln>
            <a:effectLst/>
          </c:spPr>
          <c:marker>
            <c:symbol val="none"/>
          </c:marker>
          <c:cat>
            <c:numRef>
              <c:f>Wedge!$B$2:$AA$2</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Wedge!$B$3:$AA$3</c:f>
              <c:numCache>
                <c:formatCode>#,##0.0</c:formatCode>
                <c:ptCount val="26"/>
                <c:pt idx="0">
                  <c:v>65.827046418968038</c:v>
                </c:pt>
                <c:pt idx="1">
                  <c:v>65.249773700114474</c:v>
                </c:pt>
                <c:pt idx="2">
                  <c:v>65.671262033121252</c:v>
                </c:pt>
                <c:pt idx="3">
                  <c:v>66.163105982504234</c:v>
                </c:pt>
                <c:pt idx="4">
                  <c:v>62.89969562468255</c:v>
                </c:pt>
                <c:pt idx="5">
                  <c:v>62.000909016522051</c:v>
                </c:pt>
                <c:pt idx="6">
                  <c:v>62.522530461844966</c:v>
                </c:pt>
                <c:pt idx="7">
                  <c:v>62.141710380365978</c:v>
                </c:pt>
                <c:pt idx="8">
                  <c:v>63.850014319135333</c:v>
                </c:pt>
                <c:pt idx="9">
                  <c:v>63.357977662405219</c:v>
                </c:pt>
                <c:pt idx="10">
                  <c:v>62.223424386606638</c:v>
                </c:pt>
                <c:pt idx="11">
                  <c:v>64.80446938675928</c:v>
                </c:pt>
                <c:pt idx="12">
                  <c:v>66.043554257100666</c:v>
                </c:pt>
                <c:pt idx="13">
                  <c:v>68.47845522299535</c:v>
                </c:pt>
                <c:pt idx="14">
                  <c:v>68.629371973046588</c:v>
                </c:pt>
              </c:numCache>
            </c:numRef>
          </c:val>
          <c:smooth val="0"/>
          <c:extLst>
            <c:ext xmlns:c16="http://schemas.microsoft.com/office/drawing/2014/chart" uri="{C3380CC4-5D6E-409C-BE32-E72D297353CC}">
              <c16:uniqueId val="{00000009-82BF-456E-B109-D328A96F4B8F}"/>
            </c:ext>
          </c:extLst>
        </c:ser>
        <c:dLbls>
          <c:showLegendKey val="0"/>
          <c:showVal val="0"/>
          <c:showCatName val="0"/>
          <c:showSerName val="0"/>
          <c:showPercent val="0"/>
          <c:showBubbleSize val="0"/>
        </c:dLbls>
        <c:marker val="1"/>
        <c:smooth val="0"/>
        <c:axId val="988060392"/>
        <c:axId val="988059080"/>
        <c:extLst>
          <c:ext xmlns:c15="http://schemas.microsoft.com/office/drawing/2012/chart" uri="{02D57815-91ED-43cb-92C2-25804820EDAC}">
            <c15:filteredLineSeries>
              <c15:ser>
                <c:idx val="3"/>
                <c:order val="2"/>
                <c:tx>
                  <c:strRef>
                    <c:extLst>
                      <c:ext uri="{02D57815-91ED-43cb-92C2-25804820EDAC}">
                        <c15:formulaRef>
                          <c15:sqref>Wedge!$A$6</c15:sqref>
                        </c15:formulaRef>
                      </c:ext>
                    </c:extLst>
                    <c:strCache>
                      <c:ptCount val="1"/>
                      <c:pt idx="0">
                        <c:v>CleanBC Case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uri="{02D57815-91ED-43cb-92C2-25804820EDAC}">
                        <c15:formulaRef>
                          <c15:sqref>Wedge!$B$2:$AA$2</c15:sqref>
                        </c15:formulaRef>
                      </c:ext>
                    </c:extLst>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extLst>
                      <c:ext uri="{02D57815-91ED-43cb-92C2-25804820EDAC}">
                        <c15:formulaRef>
                          <c15:sqref>Wedge!$B$6:$AA$6</c15:sqref>
                        </c15:formulaRef>
                      </c:ext>
                    </c:extLst>
                    <c:numCache>
                      <c:formatCode>General</c:formatCode>
                      <c:ptCount val="26"/>
                      <c:pt idx="15" formatCode="#,##0.0">
                        <c:v>62.533354640520763</c:v>
                      </c:pt>
                      <c:pt idx="16" formatCode="#,##0.0">
                        <c:v>62.360591846530347</c:v>
                      </c:pt>
                      <c:pt idx="17" formatCode="#,##0.0">
                        <c:v>62.187829052539932</c:v>
                      </c:pt>
                      <c:pt idx="18" formatCode="#,##0.0">
                        <c:v>62.015066258549517</c:v>
                      </c:pt>
                      <c:pt idx="19" formatCode="#,##0.0">
                        <c:v>61.842303464559102</c:v>
                      </c:pt>
                      <c:pt idx="20" formatCode="#,##0.0">
                        <c:v>61.669540670568693</c:v>
                      </c:pt>
                      <c:pt idx="21" formatCode="#,##0.0">
                        <c:v>60.367829560212471</c:v>
                      </c:pt>
                      <c:pt idx="22" formatCode="#,##0.0">
                        <c:v>59.066118449856248</c:v>
                      </c:pt>
                      <c:pt idx="23" formatCode="#,##0.0">
                        <c:v>57.764407339500025</c:v>
                      </c:pt>
                      <c:pt idx="24" formatCode="#,##0.0">
                        <c:v>56.462696229143802</c:v>
                      </c:pt>
                      <c:pt idx="25" formatCode="#,##0.0">
                        <c:v>55.160985118787593</c:v>
                      </c:pt>
                    </c:numCache>
                  </c:numRef>
                </c:val>
                <c:smooth val="0"/>
                <c:extLst>
                  <c:ext xmlns:c16="http://schemas.microsoft.com/office/drawing/2014/chart" uri="{C3380CC4-5D6E-409C-BE32-E72D297353CC}">
                    <c16:uniqueId val="{0000000A-82BF-456E-B109-D328A96F4B8F}"/>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Wedge!$A$7</c15:sqref>
                        </c15:formulaRef>
                      </c:ext>
                    </c:extLst>
                    <c:strCache>
                      <c:ptCount val="1"/>
                      <c:pt idx="0">
                        <c:v>High Pathway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Wedge!$B$2:$AA$2</c15:sqref>
                        </c15:formulaRef>
                      </c:ext>
                    </c:extLst>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extLst xmlns:c15="http://schemas.microsoft.com/office/drawing/2012/chart">
                      <c:ext xmlns:c15="http://schemas.microsoft.com/office/drawing/2012/chart" uri="{02D57815-91ED-43cb-92C2-25804820EDAC}">
                        <c15:formulaRef>
                          <c15:sqref>Wedge!$B$7:$AA$7</c15:sqref>
                        </c15:formulaRef>
                      </c:ext>
                    </c:extLst>
                    <c:numCache>
                      <c:formatCode>General</c:formatCode>
                      <c:ptCount val="26"/>
                      <c:pt idx="15" formatCode="#,##0.0">
                        <c:v>62.539569312920776</c:v>
                      </c:pt>
                      <c:pt idx="16" formatCode="#,##0.0">
                        <c:v>61.446774651001988</c:v>
                      </c:pt>
                      <c:pt idx="17" formatCode="#,##0.0">
                        <c:v>60.3539799890832</c:v>
                      </c:pt>
                      <c:pt idx="18" formatCode="#,##0.0">
                        <c:v>59.261185327164412</c:v>
                      </c:pt>
                      <c:pt idx="19" formatCode="#,##0.0">
                        <c:v>58.168390665245624</c:v>
                      </c:pt>
                      <c:pt idx="20" formatCode="#,##0.0">
                        <c:v>57.075596003326837</c:v>
                      </c:pt>
                      <c:pt idx="21" formatCode="#,##0.0">
                        <c:v>53.440291811040325</c:v>
                      </c:pt>
                      <c:pt idx="22" formatCode="#,##0.0">
                        <c:v>49.804987618753813</c:v>
                      </c:pt>
                      <c:pt idx="23" formatCode="#,##0.0">
                        <c:v>46.169683426467302</c:v>
                      </c:pt>
                      <c:pt idx="24" formatCode="#,##0.0">
                        <c:v>42.53437923418079</c:v>
                      </c:pt>
                      <c:pt idx="25" formatCode="#,##0.0">
                        <c:v>38.899075041894292</c:v>
                      </c:pt>
                    </c:numCache>
                  </c:numRef>
                </c:val>
                <c:smooth val="0"/>
                <c:extLst xmlns:c15="http://schemas.microsoft.com/office/drawing/2012/chart">
                  <c:ext xmlns:c16="http://schemas.microsoft.com/office/drawing/2014/chart" uri="{C3380CC4-5D6E-409C-BE32-E72D297353CC}">
                    <c16:uniqueId val="{0000000B-82BF-456E-B109-D328A96F4B8F}"/>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Wedge!$A$8</c15:sqref>
                        </c15:formulaRef>
                      </c:ext>
                    </c:extLst>
                    <c:strCache>
                      <c:ptCount val="1"/>
                      <c:pt idx="0">
                        <c:v>Low Pathway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Wedge!$B$2:$AA$2</c15:sqref>
                        </c15:formulaRef>
                      </c:ext>
                    </c:extLst>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extLst xmlns:c15="http://schemas.microsoft.com/office/drawing/2012/chart">
                      <c:ext xmlns:c15="http://schemas.microsoft.com/office/drawing/2012/chart" uri="{02D57815-91ED-43cb-92C2-25804820EDAC}">
                        <c15:formulaRef>
                          <c15:sqref>Wedge!$B$8:$AA$8</c15:sqref>
                        </c15:formulaRef>
                      </c:ext>
                    </c:extLst>
                    <c:numCache>
                      <c:formatCode>General</c:formatCode>
                      <c:ptCount val="26"/>
                      <c:pt idx="15" formatCode="#,##0.0">
                        <c:v>62.539569312920761</c:v>
                      </c:pt>
                      <c:pt idx="16" formatCode="#,##0.0">
                        <c:v>61.552774651001975</c:v>
                      </c:pt>
                      <c:pt idx="17" formatCode="#,##0.0">
                        <c:v>60.565979989083189</c:v>
                      </c:pt>
                      <c:pt idx="18" formatCode="#,##0.0">
                        <c:v>59.579185327164403</c:v>
                      </c:pt>
                      <c:pt idx="19" formatCode="#,##0.0">
                        <c:v>58.592390665245617</c:v>
                      </c:pt>
                      <c:pt idx="20" formatCode="#,##0.0">
                        <c:v>57.605596003326838</c:v>
                      </c:pt>
                      <c:pt idx="21" formatCode="#,##0.0">
                        <c:v>54.227767537082393</c:v>
                      </c:pt>
                      <c:pt idx="22" formatCode="#,##0.0">
                        <c:v>50.849939070837948</c:v>
                      </c:pt>
                      <c:pt idx="23" formatCode="#,##0.0">
                        <c:v>47.472110604593503</c:v>
                      </c:pt>
                      <c:pt idx="24" formatCode="#,##0.0">
                        <c:v>44.094282138349058</c:v>
                      </c:pt>
                      <c:pt idx="25" formatCode="#,##0.0">
                        <c:v>40.716453672104613</c:v>
                      </c:pt>
                    </c:numCache>
                  </c:numRef>
                </c:val>
                <c:smooth val="0"/>
                <c:extLst xmlns:c15="http://schemas.microsoft.com/office/drawing/2012/chart">
                  <c:ext xmlns:c16="http://schemas.microsoft.com/office/drawing/2014/chart" uri="{C3380CC4-5D6E-409C-BE32-E72D297353CC}">
                    <c16:uniqueId val="{0000000C-82BF-456E-B109-D328A96F4B8F}"/>
                  </c:ext>
                </c:extLst>
              </c15:ser>
            </c15:filteredLineSeries>
            <c15:filteredLineSeries>
              <c15:ser>
                <c:idx val="6"/>
                <c:order val="5"/>
                <c:tx>
                  <c:strRef>
                    <c:extLst xmlns:c15="http://schemas.microsoft.com/office/drawing/2012/chart">
                      <c:ext xmlns:c15="http://schemas.microsoft.com/office/drawing/2012/chart" uri="{02D57815-91ED-43cb-92C2-25804820EDAC}">
                        <c15:formulaRef>
                          <c15:sqref>Wedge!$A$9</c15:sqref>
                        </c15:formulaRef>
                      </c:ext>
                    </c:extLst>
                    <c:strCache>
                      <c:ptCount val="1"/>
                      <c:pt idx="0">
                        <c:v>Targets</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Wedge!$B$2:$AA$2</c15:sqref>
                        </c15:formulaRef>
                      </c:ext>
                    </c:extLst>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extLst xmlns:c15="http://schemas.microsoft.com/office/drawing/2012/chart">
                      <c:ext xmlns:c15="http://schemas.microsoft.com/office/drawing/2012/chart" uri="{02D57815-91ED-43cb-92C2-25804820EDAC}">
                        <c15:formulaRef>
                          <c15:sqref>Wedge!$B$9:$AA$9</c15:sqref>
                        </c15:formulaRef>
                      </c:ext>
                    </c:extLst>
                    <c:numCache>
                      <c:formatCode>General</c:formatCode>
                      <c:ptCount val="26"/>
                      <c:pt idx="15" formatCode="#,##0.0">
                        <c:v>62.744145977417162</c:v>
                      </c:pt>
                      <c:pt idx="16" formatCode="#,##0.0">
                        <c:v>61.228088803498096</c:v>
                      </c:pt>
                      <c:pt idx="17" formatCode="#,##0.0">
                        <c:v>59.71203162957903</c:v>
                      </c:pt>
                      <c:pt idx="18" formatCode="#,##0.0">
                        <c:v>58.195974455659965</c:v>
                      </c:pt>
                      <c:pt idx="19" formatCode="#,##0.0">
                        <c:v>56.679917281740899</c:v>
                      </c:pt>
                      <c:pt idx="20" formatCode="#,##0.0">
                        <c:v>55.163860107821847</c:v>
                      </c:pt>
                      <c:pt idx="21" formatCode="#,##0.0">
                        <c:v>52.01108808625748</c:v>
                      </c:pt>
                      <c:pt idx="22" formatCode="#,##0.0">
                        <c:v>48.858316064693113</c:v>
                      </c:pt>
                      <c:pt idx="23" formatCode="#,##0.0">
                        <c:v>45.705544043128747</c:v>
                      </c:pt>
                      <c:pt idx="24" formatCode="#,##0.0">
                        <c:v>42.55277202156438</c:v>
                      </c:pt>
                      <c:pt idx="25" formatCode="#,##0.0">
                        <c:v>39.4</c:v>
                      </c:pt>
                    </c:numCache>
                  </c:numRef>
                </c:val>
                <c:smooth val="0"/>
                <c:extLst xmlns:c15="http://schemas.microsoft.com/office/drawing/2012/chart">
                  <c:ext xmlns:c16="http://schemas.microsoft.com/office/drawing/2014/chart" uri="{C3380CC4-5D6E-409C-BE32-E72D297353CC}">
                    <c16:uniqueId val="{0000000D-82BF-456E-B109-D328A96F4B8F}"/>
                  </c:ext>
                </c:extLst>
              </c15:ser>
            </c15:filteredLineSeries>
          </c:ext>
        </c:extLst>
      </c:lineChart>
      <c:catAx>
        <c:axId val="98806039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CA" sz="1600" b="1"/>
                  <a:t>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88059080"/>
        <c:crosses val="autoZero"/>
        <c:auto val="1"/>
        <c:lblAlgn val="ctr"/>
        <c:lblOffset val="100"/>
        <c:tickLblSkip val="5"/>
        <c:tickMarkSkip val="5"/>
        <c:noMultiLvlLbl val="0"/>
      </c:catAx>
      <c:valAx>
        <c:axId val="988059080"/>
        <c:scaling>
          <c:orientation val="minMax"/>
          <c:max val="7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400" b="1" i="0" baseline="0">
                    <a:effectLst/>
                  </a:rPr>
                  <a:t>BC GHG Emissions (MtCO</a:t>
                </a:r>
                <a:r>
                  <a:rPr lang="en-CA" sz="1400" b="1" i="0" baseline="-25000">
                    <a:effectLst/>
                  </a:rPr>
                  <a:t>2</a:t>
                </a:r>
                <a:r>
                  <a:rPr lang="en-CA" sz="1400" b="1" i="0" baseline="0">
                    <a:effectLst/>
                  </a:rPr>
                  <a:t>e/year)</a:t>
                </a:r>
                <a:endParaRPr lang="en-CA" sz="8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88060392"/>
        <c:crosses val="autoZero"/>
        <c:crossBetween val="between"/>
      </c:valAx>
      <c:spPr>
        <a:noFill/>
        <a:ln>
          <a:solidFill>
            <a:schemeClr val="tx1"/>
          </a:solidFill>
        </a:ln>
        <a:effectLst/>
      </c:spPr>
    </c:plotArea>
    <c:legend>
      <c:legendPos val="b"/>
      <c:legendEntry>
        <c:idx val="0"/>
        <c:delete val="1"/>
      </c:legendEntry>
      <c:legendEntry>
        <c:idx val="1"/>
        <c:delete val="1"/>
      </c:legendEntry>
      <c:legendEntry>
        <c:idx val="2"/>
        <c:delete val="1"/>
      </c:legendEntry>
      <c:layout>
        <c:manualLayout>
          <c:xMode val="edge"/>
          <c:yMode val="edge"/>
          <c:x val="7.2563942059543807E-2"/>
          <c:y val="0.29514252064698049"/>
          <c:w val="0.37169078986106957"/>
          <c:h val="0.393060714410604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0.84743</cdr:x>
      <cdr:y>0.38599</cdr:y>
    </cdr:from>
    <cdr:to>
      <cdr:x>0.95254</cdr:x>
      <cdr:y>0.46292</cdr:y>
    </cdr:to>
    <cdr:sp macro="" textlink="">
      <cdr:nvSpPr>
        <cdr:cNvPr id="2" name="TextBox 1">
          <a:extLst xmlns:a="http://schemas.openxmlformats.org/drawingml/2006/main">
            <a:ext uri="{FF2B5EF4-FFF2-40B4-BE49-F238E27FC236}">
              <a16:creationId xmlns:a16="http://schemas.microsoft.com/office/drawing/2014/main" id="{AE4473B8-1CF9-46DF-AA08-2DF259308FDB}"/>
            </a:ext>
          </a:extLst>
        </cdr:cNvPr>
        <cdr:cNvSpPr txBox="1"/>
      </cdr:nvSpPr>
      <cdr:spPr>
        <a:xfrm xmlns:a="http://schemas.openxmlformats.org/drawingml/2006/main">
          <a:off x="9383457" y="1468048"/>
          <a:ext cx="1163948" cy="292596"/>
        </a:xfrm>
        <a:prstGeom xmlns:a="http://schemas.openxmlformats.org/drawingml/2006/main" prst="rect">
          <a:avLst/>
        </a:prstGeom>
        <a:solidFill xmlns:a="http://schemas.openxmlformats.org/drawingml/2006/main">
          <a:schemeClr val="accent3">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en-CA" sz="1100" dirty="0"/>
            <a:t>2030 target met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BBD2B-7468-4EFB-90C1-56BCD74CF3A3}" type="datetimeFigureOut">
              <a:rPr lang="en-CA" smtClean="0"/>
              <a:t>2022-04-04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C4D08-DEE9-4933-B43F-25B9BE4E67F7}" type="slidenum">
              <a:rPr lang="en-CA" smtClean="0"/>
              <a:t>‹#›</a:t>
            </a:fld>
            <a:endParaRPr lang="en-CA"/>
          </a:p>
        </p:txBody>
      </p:sp>
    </p:spTree>
    <p:extLst>
      <p:ext uri="{BB962C8B-B14F-4D97-AF65-F5344CB8AC3E}">
        <p14:creationId xmlns:p14="http://schemas.microsoft.com/office/powerpoint/2010/main" val="150788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Introduce presenter</a:t>
            </a:r>
          </a:p>
          <a:p>
            <a:r>
              <a:rPr lang="en-CA" dirty="0"/>
              <a:t>Presentation provides an overview of the </a:t>
            </a:r>
            <a:r>
              <a:rPr lang="en-CA" dirty="0" err="1"/>
              <a:t>CleanBC</a:t>
            </a:r>
            <a:r>
              <a:rPr lang="en-CA" dirty="0"/>
              <a:t> Roadmap to 2030, which is B.C.’s plan to meet our climate targets. </a:t>
            </a:r>
          </a:p>
        </p:txBody>
      </p:sp>
      <p:sp>
        <p:nvSpPr>
          <p:cNvPr id="4" name="Slide Number Placeholder 3"/>
          <p:cNvSpPr>
            <a:spLocks noGrp="1"/>
          </p:cNvSpPr>
          <p:nvPr>
            <p:ph type="sldNum" sz="quarter" idx="5"/>
          </p:nvPr>
        </p:nvSpPr>
        <p:spPr/>
        <p:txBody>
          <a:bodyPr/>
          <a:lstStyle/>
          <a:p>
            <a:fld id="{8A3C4D08-DEE9-4933-B43F-25B9BE4E67F7}" type="slidenum">
              <a:rPr lang="en-CA" smtClean="0"/>
              <a:t>1</a:t>
            </a:fld>
            <a:endParaRPr lang="en-CA"/>
          </a:p>
        </p:txBody>
      </p:sp>
    </p:spTree>
    <p:extLst>
      <p:ext uri="{BB962C8B-B14F-4D97-AF65-F5344CB8AC3E}">
        <p14:creationId xmlns:p14="http://schemas.microsoft.com/office/powerpoint/2010/main" val="1857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Reducing emissions from B.C.’s industrial sectors is critical, and it can come with enormous economic upside. </a:t>
            </a:r>
          </a:p>
          <a:p>
            <a:endParaRPr lang="en-CA" dirty="0">
              <a:cs typeface="Calibri"/>
            </a:endParaRPr>
          </a:p>
          <a:p>
            <a:r>
              <a:rPr lang="en-CA" dirty="0">
                <a:cs typeface="Calibri"/>
              </a:rPr>
              <a:t>On industry generally, B.C. will look to virtually eliminate methane emissions by 2035. At the same time, the Province will develop a provincial approach to carbon capture and storage, require companies to show plans for how they will reach net zero by 2050 and enhance the industrial climate program – to further support emissions reductions and economic competitiveness – for 2023. </a:t>
            </a:r>
          </a:p>
          <a:p>
            <a:endParaRPr lang="en-CA" dirty="0">
              <a:cs typeface="Calibri"/>
            </a:endParaRPr>
          </a:p>
          <a:p>
            <a:r>
              <a:rPr lang="en-CA" dirty="0">
                <a:cs typeface="Calibri"/>
              </a:rPr>
              <a:t>This last part is critical so B.C. can maintain and strengthen its resource economy, which in several sectors is ideally positioned to provide the resources a global low carbon economy needs.</a:t>
            </a:r>
          </a:p>
          <a:p>
            <a:endParaRPr lang="en-CA" dirty="0">
              <a:cs typeface="Calibri"/>
            </a:endParaRPr>
          </a:p>
          <a:p>
            <a:r>
              <a:rPr lang="en-CA" dirty="0">
                <a:cs typeface="Calibri"/>
              </a:rPr>
              <a:t>The oil and gas sector is a major source of emissions in B.C. and this plan will do more, including reducing emissions from the sector and requiring a 75% reduction in methane emissions by 2030. </a:t>
            </a:r>
          </a:p>
          <a:p>
            <a:endParaRPr lang="en-CA" dirty="0">
              <a:cs typeface="Calibri"/>
            </a:endParaRPr>
          </a:p>
          <a:p>
            <a:r>
              <a:rPr lang="en-CA" dirty="0">
                <a:cs typeface="Calibri"/>
              </a:rPr>
              <a:t>As part of the Roadmap, the Province will review the rules for oil and gas royalties to ensure they support provincial goals for economic development and environmental protection. B.C. will reduce emissions from oil and gas by 33-38% by 2030, compared to 2007 levels.  </a:t>
            </a:r>
          </a:p>
        </p:txBody>
      </p:sp>
      <p:sp>
        <p:nvSpPr>
          <p:cNvPr id="4" name="Slide Number Placeholder 3"/>
          <p:cNvSpPr>
            <a:spLocks noGrp="1"/>
          </p:cNvSpPr>
          <p:nvPr>
            <p:ph type="sldNum" sz="quarter" idx="10"/>
          </p:nvPr>
        </p:nvSpPr>
        <p:spPr/>
        <p:txBody>
          <a:bodyPr/>
          <a:lstStyle/>
          <a:p>
            <a:fld id="{5D0C2EE1-EF41-4061-BC5E-BBBD9D48DB23}" type="slidenum">
              <a:rPr lang="en-CA" smtClean="0"/>
              <a:t>10</a:t>
            </a:fld>
            <a:endParaRPr lang="en-CA"/>
          </a:p>
        </p:txBody>
      </p:sp>
    </p:spTree>
    <p:extLst>
      <p:ext uri="{BB962C8B-B14F-4D97-AF65-F5344CB8AC3E}">
        <p14:creationId xmlns:p14="http://schemas.microsoft.com/office/powerpoint/2010/main" val="311880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CA" b="0" dirty="0">
                <a:latin typeface="Myriad Pro" panose="020B0503030403020204"/>
              </a:rPr>
              <a:t>The final section of the Roadmap relates to carbon sequestration. </a:t>
            </a:r>
          </a:p>
          <a:p>
            <a:pPr defTabSz="904159">
              <a:defRPr/>
            </a:pPr>
            <a:endParaRPr lang="en-CA" b="0" dirty="0">
              <a:latin typeface="Myriad Pro" panose="020B0503030403020204"/>
            </a:endParaRPr>
          </a:p>
          <a:p>
            <a:pPr defTabSz="904159">
              <a:defRPr/>
            </a:pPr>
            <a:r>
              <a:rPr lang="en-CA" b="0" dirty="0">
                <a:latin typeface="Myriad Pro" panose="020B0503030403020204"/>
              </a:rPr>
              <a:t>B.C.’s forests and ecosystems can play a major role in our fight against climate change. The Province will look to plant more trees and finalize the forest carbon offset protocol.</a:t>
            </a:r>
          </a:p>
          <a:p>
            <a:pPr defTabSz="904159">
              <a:defRPr/>
            </a:pPr>
            <a:endParaRPr lang="en-CA" b="0" dirty="0">
              <a:latin typeface="Myriad Pro" panose="020B0503030403020204"/>
            </a:endParaRPr>
          </a:p>
          <a:p>
            <a:pPr defTabSz="904159">
              <a:defRPr/>
            </a:pPr>
            <a:r>
              <a:rPr lang="en-CA" b="0" dirty="0">
                <a:latin typeface="Myriad Pro" panose="020B0503030403020204"/>
              </a:rPr>
              <a:t>The Province will also seek to nearly eliminate forest slash pile burning by 2030, while supporting GHG efficient practices in the agriculture, aquaculture and fisheries sector. </a:t>
            </a:r>
          </a:p>
          <a:p>
            <a:pPr defTabSz="904159">
              <a:defRPr/>
            </a:pPr>
            <a:endParaRPr lang="en-CA" b="0" dirty="0">
              <a:latin typeface="Myriad Pro" panose="020B0503030403020204"/>
            </a:endParaRPr>
          </a:p>
          <a:p>
            <a:pPr defTabSz="904159">
              <a:defRPr/>
            </a:pPr>
            <a:r>
              <a:rPr lang="en-CA" b="0" dirty="0">
                <a:latin typeface="Myriad Pro" panose="020B0503030403020204"/>
              </a:rPr>
              <a:t>And, we will facilitate the development of new ‘negative emissions technologies’ too – the international community is increasingly seeing a credible and vital role for technologies that remove carbon from the air, and B.C. can play an outsized role in this emerging sector. </a:t>
            </a:r>
          </a:p>
          <a:p>
            <a:pPr defTabSz="904159">
              <a:defRPr/>
            </a:pPr>
            <a:endParaRPr lang="en-CA" dirty="0">
              <a:cs typeface="Calibri"/>
            </a:endParaRPr>
          </a:p>
          <a:p>
            <a:pPr defTabSz="904159">
              <a:defRPr/>
            </a:pPr>
            <a:endParaRPr lang="en-CA" dirty="0">
              <a:cs typeface="Calibri"/>
            </a:endParaRPr>
          </a:p>
        </p:txBody>
      </p:sp>
      <p:sp>
        <p:nvSpPr>
          <p:cNvPr id="4" name="Slide Number Placeholder 3"/>
          <p:cNvSpPr>
            <a:spLocks noGrp="1"/>
          </p:cNvSpPr>
          <p:nvPr>
            <p:ph type="sldNum" sz="quarter" idx="10"/>
          </p:nvPr>
        </p:nvSpPr>
        <p:spPr/>
        <p:txBody>
          <a:bodyPr/>
          <a:lstStyle/>
          <a:p>
            <a:fld id="{5D0C2EE1-EF41-4061-BC5E-BBBD9D48DB23}" type="slidenum">
              <a:rPr lang="en-CA" smtClean="0"/>
              <a:t>11</a:t>
            </a:fld>
            <a:endParaRPr lang="en-CA"/>
          </a:p>
        </p:txBody>
      </p:sp>
    </p:spTree>
    <p:extLst>
      <p:ext uri="{BB962C8B-B14F-4D97-AF65-F5344CB8AC3E}">
        <p14:creationId xmlns:p14="http://schemas.microsoft.com/office/powerpoint/2010/main" val="25484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CA" dirty="0">
                <a:cs typeface="Calibri" panose="020F0502020204030204"/>
              </a:rPr>
              <a:t>This slide shows how B.C.’s target will be met:</a:t>
            </a:r>
          </a:p>
          <a:p>
            <a:pPr>
              <a:buFont typeface="Arial" panose="020B0604020202020204" pitchFamily="34" charset="0"/>
              <a:buNone/>
            </a:pPr>
            <a:endParaRPr lang="en-CA" dirty="0">
              <a:cs typeface="Calibri" panose="020F0502020204030204"/>
            </a:endParaRPr>
          </a:p>
          <a:p>
            <a:pPr marL="171450" indent="-171450">
              <a:buFont typeface="Arial" panose="020B0604020202020204" pitchFamily="34" charset="0"/>
              <a:buChar char="•"/>
            </a:pPr>
            <a:r>
              <a:rPr lang="en-CA" dirty="0">
                <a:cs typeface="Calibri" panose="020F0502020204030204"/>
              </a:rPr>
              <a:t>The top bar is business as usual without CleanBC Phase 1 actions</a:t>
            </a:r>
          </a:p>
          <a:p>
            <a:pPr marL="171450" indent="-171450">
              <a:buFont typeface="Arial" panose="020B0604020202020204" pitchFamily="34" charset="0"/>
              <a:buChar char="•"/>
            </a:pPr>
            <a:r>
              <a:rPr lang="en-CA" dirty="0">
                <a:cs typeface="Calibri" panose="020F0502020204030204"/>
              </a:rPr>
              <a:t>The second shaded area shows the reductions expected from CleanBC Phase 1 actions</a:t>
            </a:r>
          </a:p>
          <a:p>
            <a:pPr marL="171450" indent="-171450">
              <a:buFont typeface="Arial" panose="020B0604020202020204" pitchFamily="34" charset="0"/>
              <a:buChar char="•"/>
            </a:pPr>
            <a:r>
              <a:rPr lang="en-CA" dirty="0">
                <a:cs typeface="Calibri" panose="020F0502020204030204"/>
              </a:rPr>
              <a:t>And the last shaded area shows the reductions expected from the CleanBC Roadmap</a:t>
            </a:r>
          </a:p>
          <a:p>
            <a:pPr marL="171450" indent="-171450">
              <a:buFont typeface="Arial" panose="020B0604020202020204" pitchFamily="34" charset="0"/>
              <a:buChar char="•"/>
            </a:pPr>
            <a:endParaRPr lang="en-CA" dirty="0">
              <a:cs typeface="Calibri" panose="020F0502020204030204"/>
            </a:endParaRPr>
          </a:p>
          <a:p>
            <a:pPr marL="0" indent="0">
              <a:buFont typeface="Arial" panose="020B0604020202020204" pitchFamily="34" charset="0"/>
              <a:buNone/>
            </a:pPr>
            <a:r>
              <a:rPr lang="en-CA" dirty="0">
                <a:cs typeface="Calibri" panose="020F0502020204030204"/>
              </a:rPr>
              <a:t>The graph is a good reference – a visual representation of current forecasting. </a:t>
            </a:r>
          </a:p>
          <a:p>
            <a:pPr marL="0" indent="0">
              <a:buFont typeface="Arial" panose="020B0604020202020204" pitchFamily="34" charset="0"/>
              <a:buNone/>
            </a:pPr>
            <a:endParaRPr lang="en-CA" dirty="0">
              <a:cs typeface="Calibri" panose="020F0502020204030204"/>
            </a:endParaRPr>
          </a:p>
          <a:p>
            <a:pPr marL="0" indent="0">
              <a:buFont typeface="Arial" panose="020B0604020202020204" pitchFamily="34" charset="0"/>
              <a:buNone/>
            </a:pPr>
            <a:r>
              <a:rPr lang="en-CA" dirty="0">
                <a:cs typeface="Calibri" panose="020F0502020204030204"/>
              </a:rPr>
              <a:t>This is a good opportunity to re-emphasize the importance of the </a:t>
            </a:r>
            <a:r>
              <a:rPr lang="en-CA" dirty="0" err="1">
                <a:cs typeface="Calibri" panose="020F0502020204030204"/>
              </a:rPr>
              <a:t>CleanBC</a:t>
            </a:r>
            <a:r>
              <a:rPr lang="en-CA" dirty="0">
                <a:cs typeface="Calibri" panose="020F0502020204030204"/>
              </a:rPr>
              <a:t> accountability provisions – including the commitment by law to table our Annual Accountability report – setting out the measures – our progress – and future action, and the pivotal role of the Climate Solutions Council. </a:t>
            </a:r>
          </a:p>
          <a:p>
            <a:pPr marL="0" indent="0">
              <a:buFont typeface="Arial" panose="020B0604020202020204" pitchFamily="34" charset="0"/>
              <a:buNone/>
            </a:pPr>
            <a:endParaRPr lang="en-CA" dirty="0">
              <a:cs typeface="Calibri" panose="020F0502020204030204"/>
            </a:endParaRPr>
          </a:p>
          <a:p>
            <a:pPr marL="0" indent="0">
              <a:buFont typeface="Arial" panose="020B0604020202020204" pitchFamily="34" charset="0"/>
              <a:buNone/>
            </a:pPr>
            <a:r>
              <a:rPr lang="en-CA" dirty="0">
                <a:cs typeface="Calibri" panose="020F0502020204030204"/>
              </a:rPr>
              <a:t>Climate action requires constant attention. It requires robust feedback loops to monitor, measure and adjust to conditions (often conditions outside our direct control).  Continued collaboration from all sectors will factor significantly in bending the emissions curve. </a:t>
            </a:r>
          </a:p>
          <a:p>
            <a:pPr marL="0" indent="0">
              <a:buFont typeface="Arial" panose="020B0604020202020204" pitchFamily="34" charset="0"/>
              <a:buNone/>
            </a:pPr>
            <a:endParaRPr lang="en-CA" dirty="0">
              <a:cs typeface="Calibri" panose="020F0502020204030204"/>
            </a:endParaRPr>
          </a:p>
          <a:p>
            <a:pPr marL="0" indent="0">
              <a:buFont typeface="Arial" panose="020B0604020202020204" pitchFamily="34" charset="0"/>
              <a:buNone/>
            </a:pPr>
            <a:r>
              <a:rPr lang="en-CA" dirty="0">
                <a:cs typeface="Calibri" panose="020F0502020204030204"/>
              </a:rPr>
              <a:t>The modelled actions across all pathways within the Roadmap to date show that the legislated 2030 emission reduction target will be met. </a:t>
            </a:r>
          </a:p>
          <a:p>
            <a:pPr marL="0" indent="0">
              <a:buFont typeface="Arial" panose="020B0604020202020204" pitchFamily="34" charset="0"/>
              <a:buNone/>
            </a:pPr>
            <a:endParaRPr lang="en-CA" dirty="0">
              <a:cs typeface="Calibri" panose="020F0502020204030204"/>
            </a:endParaRPr>
          </a:p>
          <a:p>
            <a:pPr marL="0" indent="0">
              <a:buFont typeface="Arial" panose="020B0604020202020204" pitchFamily="34" charset="0"/>
              <a:buNone/>
            </a:pPr>
            <a:r>
              <a:rPr lang="en-CA" dirty="0">
                <a:cs typeface="Calibri" panose="020F0502020204030204"/>
              </a:rPr>
              <a:t>Having a credible, realistic path to achieving the 2030 target is an enormous accomplishment – especially here in B.C. where our electrical grid is already 98% clean. Most jurisdictions to date have focused on cleaning their electrical grid to achieve emissions reductions. Because B.C. has the advantage of a clean grid, we need to dig deeper and broader to achieve those same reductions. And we’ve done that in the Roadmap. </a:t>
            </a:r>
          </a:p>
          <a:p>
            <a:pPr marL="0" indent="0">
              <a:buFont typeface="Arial" panose="020B0604020202020204" pitchFamily="34" charset="0"/>
              <a:buNone/>
            </a:pPr>
            <a:endParaRPr lang="en-CA" dirty="0">
              <a:cs typeface="Calibri" panose="020F0502020204030204"/>
            </a:endParaRPr>
          </a:p>
          <a:p>
            <a:pPr marL="174553" indent="-174553">
              <a:buFont typeface="Arial" panose="020B0604020202020204" pitchFamily="34" charset="0"/>
              <a:buChar char="•"/>
            </a:pPr>
            <a:endParaRPr lang="en-CA" dirty="0">
              <a:cs typeface="Calibri" panose="020F0502020204030204"/>
            </a:endParaRPr>
          </a:p>
        </p:txBody>
      </p:sp>
      <p:sp>
        <p:nvSpPr>
          <p:cNvPr id="4" name="Slide Number Placeholder 3"/>
          <p:cNvSpPr>
            <a:spLocks noGrp="1"/>
          </p:cNvSpPr>
          <p:nvPr>
            <p:ph type="sldNum" sz="quarter" idx="10"/>
          </p:nvPr>
        </p:nvSpPr>
        <p:spPr/>
        <p:txBody>
          <a:bodyPr/>
          <a:lstStyle/>
          <a:p>
            <a:pPr defTabSz="904159">
              <a:defRPr/>
            </a:pPr>
            <a:fld id="{5D0C2EE1-EF41-4061-BC5E-BBBD9D48DB23}" type="slidenum">
              <a:rPr lang="en-CA">
                <a:solidFill>
                  <a:prstClr val="black"/>
                </a:solidFill>
                <a:latin typeface="Calibri" panose="020F0502020204030204"/>
              </a:rPr>
              <a:pPr defTabSz="904159">
                <a:defRPr/>
              </a:pPr>
              <a:t>12</a:t>
            </a:fld>
            <a:endParaRPr lang="en-CA">
              <a:solidFill>
                <a:prstClr val="black"/>
              </a:solidFill>
              <a:latin typeface="Calibri" panose="020F0502020204030204"/>
            </a:endParaRPr>
          </a:p>
        </p:txBody>
      </p:sp>
    </p:spTree>
    <p:extLst>
      <p:ext uri="{BB962C8B-B14F-4D97-AF65-F5344CB8AC3E}">
        <p14:creationId xmlns:p14="http://schemas.microsoft.com/office/powerpoint/2010/main" val="376915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CA" dirty="0">
                <a:cs typeface="Calibri"/>
              </a:rPr>
              <a:t>The Province has done comprehensive engagement with Indigenous peoples during the development of the Roadmap, and the policies within the Roadmap are designed to support reconciliation and reduce emissions. These are based on stronger partnerships with Indigenous peoples, with a focus on shared decision making and ensuring Indigenous knowledge and perspectives are incorporated into climate plans and policies. </a:t>
            </a:r>
          </a:p>
          <a:p>
            <a:pPr defTabSz="904159">
              <a:defRPr/>
            </a:pPr>
            <a:endParaRPr lang="en-CA" dirty="0">
              <a:cs typeface="Calibri"/>
            </a:endParaRPr>
          </a:p>
          <a:p>
            <a:pPr defTabSz="904159">
              <a:defRPr/>
            </a:pPr>
            <a:r>
              <a:rPr lang="en-CA" dirty="0">
                <a:cs typeface="Calibri"/>
              </a:rPr>
              <a:t>In summer 2021, the Province held multiple full-day sessions with Indigenous communities, leaders, and organizations to inform the development of the Roadmap. </a:t>
            </a:r>
          </a:p>
          <a:p>
            <a:pPr defTabSz="904159">
              <a:defRPr/>
            </a:pPr>
            <a:endParaRPr lang="en-CA" dirty="0">
              <a:cs typeface="Calibri"/>
            </a:endParaRPr>
          </a:p>
          <a:p>
            <a:pPr defTabSz="904159">
              <a:defRPr/>
            </a:pPr>
            <a:r>
              <a:rPr lang="en-CA" dirty="0">
                <a:cs typeface="Calibri"/>
              </a:rPr>
              <a:t>Some examples of what was heard are in the yellow section of the slide, and the Roadmap document itself provides more detail on how Indigenous feedback has directly influenced the policies in the Roadmap. </a:t>
            </a:r>
          </a:p>
          <a:p>
            <a:pPr defTabSz="904159">
              <a:defRPr/>
            </a:pPr>
            <a:endParaRPr lang="en-CA" dirty="0">
              <a:cs typeface="Calibri"/>
            </a:endParaRPr>
          </a:p>
          <a:p>
            <a:pPr defTabSz="904159">
              <a:defRPr/>
            </a:pPr>
            <a:r>
              <a:rPr lang="en-CA" dirty="0">
                <a:cs typeface="Calibri"/>
              </a:rPr>
              <a:t>Some of what was heard from Indigenous peoples included:</a:t>
            </a:r>
          </a:p>
          <a:p>
            <a:pPr marL="171450" indent="-171450" defTabSz="904159">
              <a:buFontTx/>
              <a:buChar char="-"/>
              <a:defRPr/>
            </a:pPr>
            <a:r>
              <a:rPr lang="en-CA" dirty="0">
                <a:cs typeface="Calibri"/>
              </a:rPr>
              <a:t>The need for greater affordability and accessibility of </a:t>
            </a:r>
            <a:r>
              <a:rPr lang="en-CA" dirty="0" err="1">
                <a:cs typeface="Calibri"/>
              </a:rPr>
              <a:t>CleanBC</a:t>
            </a:r>
            <a:r>
              <a:rPr lang="en-CA" dirty="0">
                <a:cs typeface="Calibri"/>
              </a:rPr>
              <a:t> programs, which led to the commitment of a single-window access for all </a:t>
            </a:r>
            <a:r>
              <a:rPr lang="en-CA" dirty="0" err="1">
                <a:cs typeface="Calibri"/>
              </a:rPr>
              <a:t>CleanBC</a:t>
            </a:r>
            <a:r>
              <a:rPr lang="en-CA" dirty="0">
                <a:cs typeface="Calibri"/>
              </a:rPr>
              <a:t> programs, and a renewed focus on affordability in program design. </a:t>
            </a:r>
          </a:p>
          <a:p>
            <a:pPr marL="171450" indent="-171450" defTabSz="904159">
              <a:buFontTx/>
              <a:buChar char="-"/>
              <a:defRPr/>
            </a:pPr>
            <a:r>
              <a:rPr lang="en-CA" dirty="0">
                <a:cs typeface="Calibri"/>
              </a:rPr>
              <a:t>The critical role of public climate education as a key to support community decision making, and this influenced the Roadmap commitment to implementing a public awareness and education campaign with a dedicated strategy to connect with youth. </a:t>
            </a:r>
          </a:p>
          <a:p>
            <a:pPr marL="171450" indent="-171450" defTabSz="904159">
              <a:buFontTx/>
              <a:buChar char="-"/>
              <a:defRPr/>
            </a:pPr>
            <a:r>
              <a:rPr lang="en-CA" dirty="0">
                <a:cs typeface="Calibri"/>
              </a:rPr>
              <a:t>The desire for skills training to ensure participation in clean growth opportunities. </a:t>
            </a:r>
          </a:p>
          <a:p>
            <a:pPr defTabSz="904159">
              <a:defRPr/>
            </a:pPr>
            <a:endParaRPr lang="en-CA" dirty="0">
              <a:cs typeface="Calibri"/>
            </a:endParaRPr>
          </a:p>
        </p:txBody>
      </p:sp>
      <p:sp>
        <p:nvSpPr>
          <p:cNvPr id="4" name="Slide Number Placeholder 3"/>
          <p:cNvSpPr>
            <a:spLocks noGrp="1"/>
          </p:cNvSpPr>
          <p:nvPr>
            <p:ph type="sldNum" sz="quarter" idx="10"/>
          </p:nvPr>
        </p:nvSpPr>
        <p:spPr/>
        <p:txBody>
          <a:bodyPr/>
          <a:lstStyle/>
          <a:p>
            <a:fld id="{5D0C2EE1-EF41-4061-BC5E-BBBD9D48DB23}" type="slidenum">
              <a:rPr lang="en-CA" smtClean="0"/>
              <a:t>13</a:t>
            </a:fld>
            <a:endParaRPr lang="en-CA"/>
          </a:p>
        </p:txBody>
      </p:sp>
    </p:spTree>
    <p:extLst>
      <p:ext uri="{BB962C8B-B14F-4D97-AF65-F5344CB8AC3E}">
        <p14:creationId xmlns:p14="http://schemas.microsoft.com/office/powerpoint/2010/main" val="255229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5121">
              <a:buFont typeface="Arial" panose="020B0604020202020204" pitchFamily="34" charset="0"/>
              <a:buNone/>
            </a:pPr>
            <a:r>
              <a:rPr lang="en-CA" b="0" dirty="0">
                <a:cs typeface="Calibri"/>
              </a:rPr>
              <a:t>There has been several significant developments to support local government climate action over the last two years. </a:t>
            </a:r>
          </a:p>
          <a:p>
            <a:pPr marL="0" lvl="0" indent="-5121">
              <a:buFont typeface="Arial" panose="020B0604020202020204" pitchFamily="34" charset="0"/>
              <a:buNone/>
            </a:pPr>
            <a:endParaRPr lang="en-CA" b="0" dirty="0">
              <a:cs typeface="Calibri"/>
            </a:endParaRPr>
          </a:p>
          <a:p>
            <a:pPr marL="0" lvl="0" indent="-5121">
              <a:buFont typeface="Arial" panose="020B0604020202020204" pitchFamily="34" charset="0"/>
              <a:buNone/>
            </a:pPr>
            <a:r>
              <a:rPr lang="en-CA" b="0" dirty="0">
                <a:cs typeface="Calibri"/>
              </a:rPr>
              <a:t>In November 2020, the UBCM’s Special Committee on Climate Action released its recommendations to the Province, focusing on signature initiatives and supporting actions across several areas like buildings, transportation, waste, and land use.</a:t>
            </a:r>
          </a:p>
          <a:p>
            <a:pPr marL="0" lvl="0" indent="-5121">
              <a:buFont typeface="Arial" panose="020B0604020202020204" pitchFamily="34" charset="0"/>
              <a:buNone/>
            </a:pPr>
            <a:endParaRPr lang="en-CA" b="0" dirty="0">
              <a:cs typeface="Calibri"/>
            </a:endParaRPr>
          </a:p>
          <a:p>
            <a:pPr marL="0" lvl="0" indent="-5121">
              <a:buFont typeface="Arial" panose="020B0604020202020204" pitchFamily="34" charset="0"/>
              <a:buNone/>
            </a:pPr>
            <a:r>
              <a:rPr lang="en-CA" b="0" dirty="0">
                <a:cs typeface="Calibri"/>
              </a:rPr>
              <a:t>In Budget 2021, the Province committed to $11M of funding for a new program through Ministry of Municipal Affairs for planning and land use to support climate action. </a:t>
            </a:r>
          </a:p>
          <a:p>
            <a:pPr marL="0" lvl="0" indent="-5121">
              <a:buFont typeface="Arial" panose="020B0604020202020204" pitchFamily="34" charset="0"/>
              <a:buNone/>
            </a:pPr>
            <a:endParaRPr lang="en-CA" b="0" dirty="0">
              <a:cs typeface="Calibri"/>
            </a:endParaRPr>
          </a:p>
          <a:p>
            <a:pPr marL="0" lvl="0" indent="-5121">
              <a:buFont typeface="Arial" panose="020B0604020202020204" pitchFamily="34" charset="0"/>
              <a:buNone/>
            </a:pPr>
            <a:r>
              <a:rPr lang="en-CA" b="0" dirty="0">
                <a:cs typeface="Calibri"/>
              </a:rPr>
              <a:t>The </a:t>
            </a:r>
            <a:r>
              <a:rPr lang="en-CA" b="0" dirty="0" err="1">
                <a:cs typeface="Calibri"/>
              </a:rPr>
              <a:t>CleanBC</a:t>
            </a:r>
            <a:r>
              <a:rPr lang="en-CA" b="0" dirty="0">
                <a:cs typeface="Calibri"/>
              </a:rPr>
              <a:t> Roadmap to 2030 committed to a new program that provides predictable funding to local government to support their climate action – both in terms of reducing emissions and in preparing their jurisdictions for the impacts of climate change. </a:t>
            </a:r>
          </a:p>
          <a:p>
            <a:pPr marL="0" lvl="0" indent="-5121">
              <a:buFont typeface="Arial" panose="020B0604020202020204" pitchFamily="34" charset="0"/>
              <a:buNone/>
            </a:pPr>
            <a:endParaRPr lang="en-CA" b="0" dirty="0">
              <a:cs typeface="Calibri"/>
            </a:endParaRPr>
          </a:p>
          <a:p>
            <a:r>
              <a:rPr lang="en-US" sz="1800" dirty="0">
                <a:effectLst/>
                <a:latin typeface="Calibri" panose="020F0502020204030204" pitchFamily="34" charset="0"/>
                <a:ea typeface="Calibri" panose="020F0502020204030204" pitchFamily="34" charset="0"/>
              </a:rPr>
              <a:t>In 2022, the Province renewed its Green Communities Committee, made up of executives from ENV-CAS, MUNI and UBCM and that meets regularly to ensure that UBCM </a:t>
            </a:r>
            <a:r>
              <a:rPr lang="en-US" sz="1800">
                <a:effectLst/>
                <a:latin typeface="Calibri" panose="020F0502020204030204" pitchFamily="34" charset="0"/>
                <a:ea typeface="Calibri" panose="020F0502020204030204" pitchFamily="34" charset="0"/>
              </a:rPr>
              <a:t>members – both rural </a:t>
            </a:r>
            <a:r>
              <a:rPr lang="en-US" sz="1800" dirty="0">
                <a:effectLst/>
                <a:latin typeface="Calibri" panose="020F0502020204030204" pitchFamily="34" charset="0"/>
                <a:ea typeface="Calibri" panose="020F0502020204030204" pitchFamily="34" charset="0"/>
              </a:rPr>
              <a:t>and </a:t>
            </a:r>
            <a:r>
              <a:rPr lang="en-US" sz="1800">
                <a:effectLst/>
                <a:latin typeface="Calibri" panose="020F0502020204030204" pitchFamily="34" charset="0"/>
                <a:ea typeface="Calibri" panose="020F0502020204030204" pitchFamily="34" charset="0"/>
              </a:rPr>
              <a:t>urban – are updated </a:t>
            </a:r>
            <a:r>
              <a:rPr lang="en-US" sz="1800" dirty="0">
                <a:effectLst/>
                <a:latin typeface="Calibri" panose="020F0502020204030204" pitchFamily="34" charset="0"/>
                <a:ea typeface="Calibri" panose="020F0502020204030204" pitchFamily="34" charset="0"/>
              </a:rPr>
              <a:t>on </a:t>
            </a:r>
            <a:r>
              <a:rPr lang="en-US" sz="1800" dirty="0" err="1">
                <a:effectLst/>
                <a:latin typeface="Calibri" panose="020F0502020204030204" pitchFamily="34" charset="0"/>
                <a:ea typeface="Calibri" panose="020F0502020204030204" pitchFamily="34" charset="0"/>
              </a:rPr>
              <a:t>CleanBC</a:t>
            </a:r>
            <a:r>
              <a:rPr lang="en-US" sz="1800" dirty="0">
                <a:effectLst/>
                <a:latin typeface="Calibri" panose="020F0502020204030204" pitchFamily="34" charset="0"/>
                <a:ea typeface="Calibri" panose="020F0502020204030204" pitchFamily="34" charset="0"/>
              </a:rPr>
              <a:t> Roadmap objectives and investments.</a:t>
            </a:r>
            <a:endParaRPr lang="en-CA" sz="1800" dirty="0">
              <a:effectLst/>
              <a:latin typeface="Calibri" panose="020F0502020204030204" pitchFamily="34" charset="0"/>
              <a:ea typeface="Calibri" panose="020F0502020204030204" pitchFamily="34" charset="0"/>
            </a:endParaRPr>
          </a:p>
          <a:p>
            <a:pPr marL="0" lvl="0" indent="-5121">
              <a:buFont typeface="Arial" panose="020B0604020202020204" pitchFamily="34" charset="0"/>
              <a:buNone/>
            </a:pPr>
            <a:endParaRPr lang="en-CA" b="0" dirty="0">
              <a:cs typeface="Calibri"/>
            </a:endParaRPr>
          </a:p>
          <a:p>
            <a:pPr marL="0" lvl="0" indent="-5121">
              <a:buFont typeface="Arial" panose="020B0604020202020204" pitchFamily="34" charset="0"/>
              <a:buNone/>
            </a:pPr>
            <a:r>
              <a:rPr lang="en-CA" b="0" dirty="0">
                <a:cs typeface="Calibri"/>
              </a:rPr>
              <a:t>Finally, in 2022, the Province announced its third round of funding for the </a:t>
            </a:r>
            <a:r>
              <a:rPr lang="en-CA" b="0" dirty="0" err="1">
                <a:cs typeface="Calibri"/>
              </a:rPr>
              <a:t>CleanBC</a:t>
            </a:r>
            <a:r>
              <a:rPr lang="en-CA" b="0" dirty="0">
                <a:cs typeface="Calibri"/>
              </a:rPr>
              <a:t> Communities Fund to support climate infrastructure projects for local governments and Indigenous communities. </a:t>
            </a:r>
          </a:p>
        </p:txBody>
      </p:sp>
      <p:sp>
        <p:nvSpPr>
          <p:cNvPr id="4" name="Slide Number Placeholder 3"/>
          <p:cNvSpPr>
            <a:spLocks noGrp="1"/>
          </p:cNvSpPr>
          <p:nvPr>
            <p:ph type="sldNum" sz="quarter" idx="10"/>
          </p:nvPr>
        </p:nvSpPr>
        <p:spPr/>
        <p:txBody>
          <a:bodyPr/>
          <a:lstStyle/>
          <a:p>
            <a:fld id="{5D0C2EE1-EF41-4061-BC5E-BBBD9D48DB23}" type="slidenum">
              <a:rPr lang="en-CA" smtClean="0"/>
              <a:t>14</a:t>
            </a:fld>
            <a:endParaRPr lang="en-CA"/>
          </a:p>
        </p:txBody>
      </p:sp>
    </p:spTree>
    <p:extLst>
      <p:ext uri="{BB962C8B-B14F-4D97-AF65-F5344CB8AC3E}">
        <p14:creationId xmlns:p14="http://schemas.microsoft.com/office/powerpoint/2010/main" val="3476791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5121">
              <a:buFont typeface="Arial" panose="020B0604020202020204" pitchFamily="34" charset="0"/>
              <a:buNone/>
            </a:pPr>
            <a:r>
              <a:rPr lang="en-CA" b="0" dirty="0">
                <a:cs typeface="Calibri"/>
              </a:rPr>
              <a:t>Budget 2022 provides significant new funding for climate action across several sectors in B.C. </a:t>
            </a:r>
          </a:p>
          <a:p>
            <a:pPr marL="0" lvl="0" indent="-5121">
              <a:buFont typeface="Arial" panose="020B0604020202020204" pitchFamily="34" charset="0"/>
              <a:buNone/>
            </a:pPr>
            <a:endParaRPr lang="en-CA" b="0" dirty="0">
              <a:cs typeface="Calibri"/>
            </a:endParaRPr>
          </a:p>
          <a:p>
            <a:pPr marL="0" lvl="0" indent="-5121">
              <a:buFont typeface="Arial" panose="020B0604020202020204" pitchFamily="34" charset="0"/>
              <a:buNone/>
            </a:pPr>
            <a:r>
              <a:rPr lang="en-CA" b="0" dirty="0">
                <a:cs typeface="Calibri"/>
              </a:rPr>
              <a:t>New funding announcements within the budget that relate to local government are as follows:</a:t>
            </a:r>
          </a:p>
          <a:p>
            <a:pPr marL="166329" lvl="0" indent="-171450">
              <a:buFont typeface="Arial" panose="020B0604020202020204" pitchFamily="34" charset="0"/>
              <a:buChar char="•"/>
            </a:pPr>
            <a:r>
              <a:rPr lang="en-CA" b="0" dirty="0">
                <a:cs typeface="Calibri"/>
              </a:rPr>
              <a:t>$76M of funding for the new local government climate action program</a:t>
            </a:r>
          </a:p>
          <a:p>
            <a:pPr marL="166329" lvl="0" indent="-171450">
              <a:buFont typeface="Arial" panose="020B0604020202020204" pitchFamily="34" charset="0"/>
              <a:buChar char="•"/>
            </a:pPr>
            <a:r>
              <a:rPr lang="en-CA" b="0" dirty="0">
                <a:cs typeface="Calibri"/>
              </a:rPr>
              <a:t>$30M of funding for local government to support active transportation</a:t>
            </a:r>
          </a:p>
          <a:p>
            <a:pPr marL="166329" lvl="0" indent="-171450">
              <a:buFont typeface="Arial" panose="020B0604020202020204" pitchFamily="34" charset="0"/>
              <a:buChar char="•"/>
            </a:pPr>
            <a:r>
              <a:rPr lang="en-CA" b="0" dirty="0">
                <a:cs typeface="Calibri"/>
              </a:rPr>
              <a:t>Continued funding for Go Electric rebates for electric vehicles, and building retrofits rebates through the Better Homes and Better Buildings programs</a:t>
            </a:r>
          </a:p>
          <a:p>
            <a:pPr marL="166329" lvl="0" indent="-171450">
              <a:buFont typeface="Arial" panose="020B0604020202020204" pitchFamily="34" charset="0"/>
              <a:buChar char="•"/>
            </a:pPr>
            <a:r>
              <a:rPr lang="en-CA" b="0" dirty="0">
                <a:cs typeface="Calibri"/>
              </a:rPr>
              <a:t>PST exemption on heat pumps and used </a:t>
            </a:r>
            <a:r>
              <a:rPr lang="en-CA" b="0" dirty="0" err="1">
                <a:cs typeface="Calibri"/>
              </a:rPr>
              <a:t>Evs</a:t>
            </a:r>
            <a:endParaRPr lang="en-CA" b="0" dirty="0">
              <a:cs typeface="Calibri"/>
            </a:endParaRPr>
          </a:p>
          <a:p>
            <a:pPr marL="166329" lvl="0" indent="-171450">
              <a:buFont typeface="Arial" panose="020B0604020202020204" pitchFamily="34" charset="0"/>
              <a:buChar char="•"/>
            </a:pPr>
            <a:r>
              <a:rPr lang="en-CA" b="0" dirty="0">
                <a:cs typeface="Calibri"/>
              </a:rPr>
              <a:t>Funding to develop a circular economy strategy</a:t>
            </a:r>
          </a:p>
          <a:p>
            <a:pPr marL="166329" lvl="0" indent="-171450">
              <a:buFont typeface="Arial" panose="020B0604020202020204" pitchFamily="34" charset="0"/>
              <a:buChar char="•"/>
            </a:pPr>
            <a:r>
              <a:rPr lang="en-CA" b="0" dirty="0">
                <a:cs typeface="Calibri"/>
              </a:rPr>
              <a:t>Significant funding to support emergency management, disaster recovery costs for communities and to support communities in climate change preparedness and emergency management. </a:t>
            </a:r>
          </a:p>
        </p:txBody>
      </p:sp>
      <p:sp>
        <p:nvSpPr>
          <p:cNvPr id="4" name="Slide Number Placeholder 3"/>
          <p:cNvSpPr>
            <a:spLocks noGrp="1"/>
          </p:cNvSpPr>
          <p:nvPr>
            <p:ph type="sldNum" sz="quarter" idx="10"/>
          </p:nvPr>
        </p:nvSpPr>
        <p:spPr/>
        <p:txBody>
          <a:bodyPr/>
          <a:lstStyle/>
          <a:p>
            <a:fld id="{5D0C2EE1-EF41-4061-BC5E-BBBD9D48DB23}" type="slidenum">
              <a:rPr lang="en-CA" smtClean="0"/>
              <a:t>15</a:t>
            </a:fld>
            <a:endParaRPr lang="en-CA"/>
          </a:p>
        </p:txBody>
      </p:sp>
    </p:spTree>
    <p:extLst>
      <p:ext uri="{BB962C8B-B14F-4D97-AF65-F5344CB8AC3E}">
        <p14:creationId xmlns:p14="http://schemas.microsoft.com/office/powerpoint/2010/main" val="342199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and the next provides a list of initiatives within the Roadmap, and the expected emissions reductions expected from each pathway as a result. </a:t>
            </a:r>
          </a:p>
          <a:p>
            <a:endParaRPr lang="en-CA" dirty="0"/>
          </a:p>
          <a:p>
            <a:r>
              <a:rPr lang="en-CA" dirty="0"/>
              <a:t>You can find this table at the back of the Roadmap, and it demonstrates how – collectively – the Roadmap will see us reaching our 2030 target. </a:t>
            </a:r>
          </a:p>
        </p:txBody>
      </p:sp>
      <p:sp>
        <p:nvSpPr>
          <p:cNvPr id="4" name="Slide Number Placeholder 3"/>
          <p:cNvSpPr>
            <a:spLocks noGrp="1"/>
          </p:cNvSpPr>
          <p:nvPr>
            <p:ph type="sldNum" sz="quarter" idx="5"/>
          </p:nvPr>
        </p:nvSpPr>
        <p:spPr/>
        <p:txBody>
          <a:bodyPr/>
          <a:lstStyle/>
          <a:p>
            <a:fld id="{8A3C4D08-DEE9-4933-B43F-25B9BE4E67F7}" type="slidenum">
              <a:rPr lang="en-CA" smtClean="0"/>
              <a:t>16</a:t>
            </a:fld>
            <a:endParaRPr lang="en-CA"/>
          </a:p>
        </p:txBody>
      </p:sp>
    </p:spTree>
    <p:extLst>
      <p:ext uri="{BB962C8B-B14F-4D97-AF65-F5344CB8AC3E}">
        <p14:creationId xmlns:p14="http://schemas.microsoft.com/office/powerpoint/2010/main" val="2868818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 brings the presentation to a close. I’d be happy to take questions at </a:t>
            </a:r>
            <a:r>
              <a:rPr lang="en-CA"/>
              <a:t>this point. </a:t>
            </a:r>
          </a:p>
        </p:txBody>
      </p:sp>
      <p:sp>
        <p:nvSpPr>
          <p:cNvPr id="4" name="Slide Number Placeholder 3"/>
          <p:cNvSpPr>
            <a:spLocks noGrp="1"/>
          </p:cNvSpPr>
          <p:nvPr>
            <p:ph type="sldNum" sz="quarter" idx="5"/>
          </p:nvPr>
        </p:nvSpPr>
        <p:spPr/>
        <p:txBody>
          <a:bodyPr/>
          <a:lstStyle/>
          <a:p>
            <a:fld id="{8A3C4D08-DEE9-4933-B43F-25B9BE4E67F7}" type="slidenum">
              <a:rPr lang="en-CA" smtClean="0"/>
              <a:t>18</a:t>
            </a:fld>
            <a:endParaRPr lang="en-CA"/>
          </a:p>
        </p:txBody>
      </p:sp>
    </p:spTree>
    <p:extLst>
      <p:ext uri="{BB962C8B-B14F-4D97-AF65-F5344CB8AC3E}">
        <p14:creationId xmlns:p14="http://schemas.microsoft.com/office/powerpoint/2010/main" val="393324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original </a:t>
            </a:r>
            <a:r>
              <a:rPr lang="en-CA" dirty="0" err="1"/>
              <a:t>CleanBC</a:t>
            </a:r>
            <a:r>
              <a:rPr lang="en-CA" dirty="0"/>
              <a:t> plan was first launched in December 2018 with over 40 initiatives to reduce GHG across our economy, and focused on the three sectors that have the largest share of emissions: transportation, buildings, and industry. </a:t>
            </a:r>
          </a:p>
          <a:p>
            <a:endParaRPr lang="en-CA" dirty="0"/>
          </a:p>
          <a:p>
            <a:r>
              <a:rPr lang="en-CA" dirty="0"/>
              <a:t>At the time of its launch, </a:t>
            </a:r>
            <a:r>
              <a:rPr lang="en-CA" dirty="0" err="1"/>
              <a:t>CleanBC</a:t>
            </a:r>
            <a:r>
              <a:rPr lang="en-CA" dirty="0"/>
              <a:t> initiatives were projected to achieve ~75% of the 2030 climate target of reducing GHG emissions 40% below 2007 levels. </a:t>
            </a:r>
            <a:r>
              <a:rPr lang="en-CA" dirty="0" err="1"/>
              <a:t>CleanBC</a:t>
            </a:r>
            <a:r>
              <a:rPr lang="en-CA" dirty="0"/>
              <a:t> also committed to further policy development to fully achieve the 2030 target. </a:t>
            </a:r>
          </a:p>
          <a:p>
            <a:endParaRPr lang="en-CA" dirty="0"/>
          </a:p>
          <a:p>
            <a:r>
              <a:rPr lang="en-CA" dirty="0"/>
              <a:t>The </a:t>
            </a:r>
            <a:r>
              <a:rPr lang="en-CA" dirty="0" err="1"/>
              <a:t>CleanBC</a:t>
            </a:r>
            <a:r>
              <a:rPr lang="en-CA" dirty="0"/>
              <a:t> Roadmap to 2030 builds on the success of </a:t>
            </a:r>
            <a:r>
              <a:rPr lang="en-CA" dirty="0" err="1"/>
              <a:t>CleanBC</a:t>
            </a:r>
            <a:r>
              <a:rPr lang="en-CA" dirty="0"/>
              <a:t>, and creates a path to fully achieve the 2030 target. </a:t>
            </a:r>
          </a:p>
        </p:txBody>
      </p:sp>
      <p:sp>
        <p:nvSpPr>
          <p:cNvPr id="4" name="Slide Number Placeholder 3"/>
          <p:cNvSpPr>
            <a:spLocks noGrp="1"/>
          </p:cNvSpPr>
          <p:nvPr>
            <p:ph type="sldNum" sz="quarter" idx="5"/>
          </p:nvPr>
        </p:nvSpPr>
        <p:spPr/>
        <p:txBody>
          <a:bodyPr/>
          <a:lstStyle/>
          <a:p>
            <a:fld id="{8A3C4D08-DEE9-4933-B43F-25B9BE4E67F7}" type="slidenum">
              <a:rPr lang="en-CA" smtClean="0"/>
              <a:t>2</a:t>
            </a:fld>
            <a:endParaRPr lang="en-CA"/>
          </a:p>
        </p:txBody>
      </p:sp>
    </p:spTree>
    <p:extLst>
      <p:ext uri="{BB962C8B-B14F-4D97-AF65-F5344CB8AC3E}">
        <p14:creationId xmlns:p14="http://schemas.microsoft.com/office/powerpoint/2010/main" val="149083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Roadmap outlines eight key areas across B.C.’s economy that either generate GHG emissions, or are areas that could generate climate solutions to reduce emissions or avoid them altogether. </a:t>
            </a:r>
          </a:p>
          <a:p>
            <a:endParaRPr lang="en-CA" dirty="0"/>
          </a:p>
          <a:p>
            <a:r>
              <a:rPr lang="en-CA" dirty="0"/>
              <a:t>These eight areas are called pathways, and Roadmap initiatives are grouped by these pathways. Each of the pathways has been assessed to determine the maturity of existing solutions and climate policies within the pathway. </a:t>
            </a:r>
          </a:p>
          <a:p>
            <a:endParaRPr lang="en-CA" dirty="0"/>
          </a:p>
          <a:p>
            <a:r>
              <a:rPr lang="en-CA" dirty="0"/>
              <a:t>In pathways with clean options already readily available – like heat pumps or electric vehicles – the pathway focuses on actions to scale up these solutions.</a:t>
            </a:r>
          </a:p>
          <a:p>
            <a:endParaRPr lang="en-CA" dirty="0"/>
          </a:p>
          <a:p>
            <a:r>
              <a:rPr lang="en-CA" dirty="0"/>
              <a:t>In pathways where clean options are still emerging – like negative emissions technologies – the pathway focuses on innovation, research and development to determine solutions. </a:t>
            </a:r>
          </a:p>
          <a:p>
            <a:endParaRPr lang="en-CA" dirty="0"/>
          </a:p>
          <a:p>
            <a:r>
              <a:rPr lang="en-CA" dirty="0"/>
              <a:t>This approach will help to drive more clean solutions, faster. </a:t>
            </a:r>
          </a:p>
        </p:txBody>
      </p:sp>
      <p:sp>
        <p:nvSpPr>
          <p:cNvPr id="4" name="Slide Number Placeholder 3"/>
          <p:cNvSpPr>
            <a:spLocks noGrp="1"/>
          </p:cNvSpPr>
          <p:nvPr>
            <p:ph type="sldNum" sz="quarter" idx="5"/>
          </p:nvPr>
        </p:nvSpPr>
        <p:spPr/>
        <p:txBody>
          <a:bodyPr/>
          <a:lstStyle/>
          <a:p>
            <a:fld id="{8A3C4D08-DEE9-4933-B43F-25B9BE4E67F7}" type="slidenum">
              <a:rPr lang="en-CA" smtClean="0"/>
              <a:t>3</a:t>
            </a:fld>
            <a:endParaRPr lang="en-CA"/>
          </a:p>
        </p:txBody>
      </p:sp>
    </p:spTree>
    <p:extLst>
      <p:ext uri="{BB962C8B-B14F-4D97-AF65-F5344CB8AC3E}">
        <p14:creationId xmlns:p14="http://schemas.microsoft.com/office/powerpoint/2010/main" val="368954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mentioned in the previous slide, the Roadmap sets out a series of eight pathways to support innovation in sectors where low carbon solutions are emerging, and drive deployment in sectors where they’re already mature. You can see the eight pathways on the slide. </a:t>
            </a:r>
          </a:p>
          <a:p>
            <a:endParaRPr lang="en-CA" dirty="0"/>
          </a:p>
          <a:p>
            <a:r>
              <a:rPr lang="en-CA" dirty="0"/>
              <a:t>Some markets are more straightforward to transform, whereas others can be more challenging.</a:t>
            </a:r>
          </a:p>
          <a:p>
            <a:endParaRPr lang="en-CA" dirty="0"/>
          </a:p>
          <a:p>
            <a:r>
              <a:rPr lang="en-CA" dirty="0"/>
              <a:t>The Roadmap shows how B.C. will drive rapid market transformation where we have technological certainty, and catalyze public and private investment in innovative solutions, pilot projects and other early action where we are less sure. </a:t>
            </a:r>
          </a:p>
        </p:txBody>
      </p:sp>
      <p:sp>
        <p:nvSpPr>
          <p:cNvPr id="4" name="Slide Number Placeholder 3"/>
          <p:cNvSpPr>
            <a:spLocks noGrp="1"/>
          </p:cNvSpPr>
          <p:nvPr>
            <p:ph type="sldNum" sz="quarter" idx="5"/>
          </p:nvPr>
        </p:nvSpPr>
        <p:spPr/>
        <p:txBody>
          <a:bodyPr/>
          <a:lstStyle/>
          <a:p>
            <a:fld id="{6A01ABDE-3B2D-408B-93ED-4BBD931591A8}" type="slidenum">
              <a:rPr lang="en-CA" smtClean="0"/>
              <a:t>4</a:t>
            </a:fld>
            <a:endParaRPr lang="en-CA"/>
          </a:p>
        </p:txBody>
      </p:sp>
    </p:spTree>
    <p:extLst>
      <p:ext uri="{BB962C8B-B14F-4D97-AF65-F5344CB8AC3E}">
        <p14:creationId xmlns:p14="http://schemas.microsoft.com/office/powerpoint/2010/main" val="94896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ts val="247"/>
              </a:spcBef>
              <a:buFont typeface="Symbol" panose="05050102010706020507" pitchFamily="18" charset="2"/>
              <a:buNone/>
            </a:pPr>
            <a:r>
              <a:rPr lang="en-CA" sz="1800" dirty="0">
                <a:latin typeface="Arial" panose="020B0604020202020204" pitchFamily="34" charset="0"/>
                <a:ea typeface="Calibri" panose="020F0502020204030204" pitchFamily="34" charset="0"/>
              </a:rPr>
              <a:t>This is a big plan.  It is cross-government and multi-sector. It is founded on and implemented with continuous feedback opportunities to make sure it is and remains responsive  -  and it builds on the progress since </a:t>
            </a:r>
            <a:r>
              <a:rPr lang="en-CA" sz="1800" dirty="0" err="1">
                <a:latin typeface="Arial" panose="020B0604020202020204" pitchFamily="34" charset="0"/>
                <a:ea typeface="Calibri" panose="020F0502020204030204" pitchFamily="34" charset="0"/>
              </a:rPr>
              <a:t>CleanBC</a:t>
            </a:r>
            <a:r>
              <a:rPr lang="en-CA" sz="1800" dirty="0">
                <a:latin typeface="Arial" panose="020B0604020202020204" pitchFamily="34" charset="0"/>
                <a:ea typeface="Calibri" panose="020F0502020204030204" pitchFamily="34" charset="0"/>
              </a:rPr>
              <a:t> launched in 2018.</a:t>
            </a:r>
          </a:p>
          <a:p>
            <a:pPr marL="0" indent="0">
              <a:lnSpc>
                <a:spcPct val="115000"/>
              </a:lnSpc>
              <a:spcBef>
                <a:spcPts val="247"/>
              </a:spcBef>
              <a:buFont typeface="Symbol" panose="05050102010706020507" pitchFamily="18" charset="2"/>
              <a:buNone/>
            </a:pPr>
            <a:endParaRPr lang="en-CA" sz="1800" dirty="0">
              <a:latin typeface="Arial" panose="020B0604020202020204" pitchFamily="34" charset="0"/>
              <a:ea typeface="Calibri" panose="020F0502020204030204" pitchFamily="34" charset="0"/>
            </a:endParaRPr>
          </a:p>
          <a:p>
            <a:pPr marL="0" indent="0">
              <a:lnSpc>
                <a:spcPct val="115000"/>
              </a:lnSpc>
              <a:spcBef>
                <a:spcPts val="247"/>
              </a:spcBef>
              <a:buFont typeface="Symbol" panose="05050102010706020507" pitchFamily="18" charset="2"/>
              <a:buNone/>
            </a:pPr>
            <a:r>
              <a:rPr lang="en-CA" sz="1800" dirty="0">
                <a:latin typeface="Arial" panose="020B0604020202020204" pitchFamily="34" charset="0"/>
                <a:ea typeface="Calibri" panose="020F0502020204030204" pitchFamily="34" charset="0"/>
              </a:rPr>
              <a:t>On the screen are the ‘Marquee Measures’ – these are the actions that drive the most GHG reductions while helping B.C. transition to a cleaner economy. </a:t>
            </a:r>
          </a:p>
          <a:p>
            <a:pPr marL="0" indent="0">
              <a:lnSpc>
                <a:spcPct val="115000"/>
              </a:lnSpc>
              <a:spcBef>
                <a:spcPts val="247"/>
              </a:spcBef>
              <a:buFont typeface="Symbol" panose="05050102010706020507" pitchFamily="18" charset="2"/>
              <a:buNone/>
            </a:pPr>
            <a:endParaRPr lang="en-CA" sz="1800" dirty="0">
              <a:latin typeface="Arial" panose="020B0604020202020204" pitchFamily="34" charset="0"/>
              <a:ea typeface="Calibri" panose="020F0502020204030204" pitchFamily="34" charset="0"/>
            </a:endParaRPr>
          </a:p>
          <a:p>
            <a:pPr marL="0" indent="0">
              <a:lnSpc>
                <a:spcPct val="115000"/>
              </a:lnSpc>
              <a:spcBef>
                <a:spcPts val="247"/>
              </a:spcBef>
              <a:buFont typeface="Symbol" panose="05050102010706020507" pitchFamily="18" charset="2"/>
              <a:buNone/>
            </a:pPr>
            <a:r>
              <a:rPr lang="en-CA" sz="1800" dirty="0">
                <a:latin typeface="Arial" panose="020B0604020202020204" pitchFamily="34" charset="0"/>
                <a:ea typeface="Calibri" panose="020F0502020204030204" pitchFamily="34" charset="0"/>
              </a:rPr>
              <a:t>The ‘marquee measures’ introduced in the roadmap follows advice received from the Climate Solutions Council, which includes representatives from academia, business and industry, Indigenous peoples, local government, labour, youth, and environmental groups. This input has been informed by experience – and the advice from the Council is a result of lively and informed debate to find a consensus perspective. </a:t>
            </a:r>
          </a:p>
        </p:txBody>
      </p:sp>
      <p:sp>
        <p:nvSpPr>
          <p:cNvPr id="4" name="Slide Number Placeholder 3"/>
          <p:cNvSpPr>
            <a:spLocks noGrp="1"/>
          </p:cNvSpPr>
          <p:nvPr>
            <p:ph type="sldNum" sz="quarter" idx="10"/>
          </p:nvPr>
        </p:nvSpPr>
        <p:spPr/>
        <p:txBody>
          <a:bodyPr/>
          <a:lstStyle/>
          <a:p>
            <a:fld id="{5D0C2EE1-EF41-4061-BC5E-BBBD9D48DB23}" type="slidenum">
              <a:rPr lang="en-CA" smtClean="0"/>
              <a:t>5</a:t>
            </a:fld>
            <a:endParaRPr lang="en-CA"/>
          </a:p>
        </p:txBody>
      </p:sp>
    </p:spTree>
    <p:extLst>
      <p:ext uri="{BB962C8B-B14F-4D97-AF65-F5344CB8AC3E}">
        <p14:creationId xmlns:p14="http://schemas.microsoft.com/office/powerpoint/2010/main" val="34626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next several slides will delve into Roadmap policies outlined in each of the eight pathways (including the marquee measures that we just reviewed).</a:t>
            </a:r>
          </a:p>
        </p:txBody>
      </p:sp>
      <p:sp>
        <p:nvSpPr>
          <p:cNvPr id="4" name="Slide Number Placeholder 3"/>
          <p:cNvSpPr>
            <a:spLocks noGrp="1"/>
          </p:cNvSpPr>
          <p:nvPr>
            <p:ph type="sldNum" sz="quarter" idx="5"/>
          </p:nvPr>
        </p:nvSpPr>
        <p:spPr/>
        <p:txBody>
          <a:bodyPr/>
          <a:lstStyle/>
          <a:p>
            <a:fld id="{8A3C4D08-DEE9-4933-B43F-25B9BE4E67F7}" type="slidenum">
              <a:rPr lang="en-CA" smtClean="0"/>
              <a:t>6</a:t>
            </a:fld>
            <a:endParaRPr lang="en-CA"/>
          </a:p>
        </p:txBody>
      </p:sp>
    </p:spTree>
    <p:extLst>
      <p:ext uri="{BB962C8B-B14F-4D97-AF65-F5344CB8AC3E}">
        <p14:creationId xmlns:p14="http://schemas.microsoft.com/office/powerpoint/2010/main" val="159580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sz="1800" dirty="0">
                <a:latin typeface="Segoe UI" panose="020B0502040204020203" pitchFamily="34" charset="0"/>
              </a:rPr>
              <a:t>Fossil fuels are a major source of emissions in B.C. </a:t>
            </a:r>
          </a:p>
          <a:p>
            <a:pPr defTabSz="904159">
              <a:defRPr/>
            </a:pPr>
            <a:endParaRPr lang="en-US" sz="1800" dirty="0">
              <a:latin typeface="Segoe UI" panose="020B0502040204020203" pitchFamily="34" charset="0"/>
            </a:endParaRPr>
          </a:p>
          <a:p>
            <a:pPr defTabSz="904159">
              <a:defRPr/>
            </a:pPr>
            <a:r>
              <a:rPr lang="en-US" sz="1800" dirty="0">
                <a:latin typeface="Segoe UI" panose="020B0502040204020203" pitchFamily="34" charset="0"/>
              </a:rPr>
              <a:t>The Roadmap proposes several measures to clean up our energy system, including increasing the renewable content in the gasoline and diesel in our cars and reducing the carbon intensity of the natural gas that heats our homes and businesses. </a:t>
            </a:r>
          </a:p>
          <a:p>
            <a:pPr defTabSz="904159">
              <a:defRPr/>
            </a:pPr>
            <a:endParaRPr lang="en-US" sz="1800" dirty="0">
              <a:latin typeface="Segoe UI" panose="020B0502040204020203" pitchFamily="34" charset="0"/>
            </a:endParaRPr>
          </a:p>
          <a:p>
            <a:pPr defTabSz="904159">
              <a:defRPr/>
            </a:pPr>
            <a:r>
              <a:rPr lang="en-US" sz="1800" dirty="0">
                <a:latin typeface="Segoe UI" panose="020B0502040204020203" pitchFamily="34" charset="0"/>
              </a:rPr>
              <a:t>The Province will implement a 100% Clean Electricity Delivery Standard for BC Hydro to increase the benefit of further electrification and support BC Hydro in phasing out remaining gas-fired facilities on its grid by 2030. </a:t>
            </a:r>
          </a:p>
          <a:p>
            <a:pPr defTabSz="904159">
              <a:defRPr/>
            </a:pPr>
            <a:endParaRPr lang="en-US" sz="1800" dirty="0">
              <a:latin typeface="Segoe UI" panose="020B0502040204020203" pitchFamily="34" charset="0"/>
            </a:endParaRPr>
          </a:p>
          <a:p>
            <a:pPr defTabSz="904159">
              <a:defRPr/>
            </a:pPr>
            <a:r>
              <a:rPr lang="en-US" sz="1800" dirty="0">
                <a:latin typeface="Segoe UI" panose="020B0502040204020203" pitchFamily="34" charset="0"/>
              </a:rPr>
              <a:t>B.C. has a comparative advantage in clean energy, and the Province will leverage that advantage by implementing the BC Hydrogen Strategy. </a:t>
            </a:r>
          </a:p>
          <a:p>
            <a:pPr defTabSz="904159">
              <a:defRPr/>
            </a:pPr>
            <a:endParaRPr lang="en-US" sz="1800" dirty="0">
              <a:latin typeface="Segoe UI" panose="020B0502040204020203" pitchFamily="34" charset="0"/>
            </a:endParaRPr>
          </a:p>
          <a:p>
            <a:pPr defTabSz="904159">
              <a:defRPr/>
            </a:pPr>
            <a:r>
              <a:rPr lang="en-US" sz="1800" dirty="0">
                <a:latin typeface="Segoe UI" panose="020B0502040204020203" pitchFamily="34" charset="0"/>
              </a:rPr>
              <a:t>And B.C. will capitalize on an area that has seen great strides since the launch of </a:t>
            </a:r>
            <a:r>
              <a:rPr lang="en-US" sz="1800" dirty="0" err="1">
                <a:latin typeface="Segoe UI" panose="020B0502040204020203" pitchFamily="34" charset="0"/>
              </a:rPr>
              <a:t>CleanBC</a:t>
            </a:r>
            <a:r>
              <a:rPr lang="en-US" sz="1800" dirty="0">
                <a:latin typeface="Segoe UI" panose="020B0502040204020203" pitchFamily="34" charset="0"/>
              </a:rPr>
              <a:t> and double the target for made-in-B.C. renewable fuels to 1.3 billion </a:t>
            </a:r>
            <a:r>
              <a:rPr lang="en-US" sz="1800" dirty="0" err="1">
                <a:latin typeface="Segoe UI" panose="020B0502040204020203" pitchFamily="34" charset="0"/>
              </a:rPr>
              <a:t>litres</a:t>
            </a:r>
            <a:r>
              <a:rPr lang="en-US" sz="1800" dirty="0">
                <a:latin typeface="Segoe UI" panose="020B0502040204020203" pitchFamily="34" charset="0"/>
              </a:rPr>
              <a:t>.</a:t>
            </a:r>
          </a:p>
          <a:p>
            <a:pPr defTabSz="904159">
              <a:defRPr/>
            </a:pPr>
            <a:endParaRPr lang="en-US" sz="1800" dirty="0">
              <a:latin typeface="Segoe UI" panose="020B0502040204020203" pitchFamily="34" charset="0"/>
            </a:endParaRPr>
          </a:p>
          <a:p>
            <a:pPr defTabSz="904159">
              <a:defRPr/>
            </a:pPr>
            <a:endParaRPr lang="en-US" sz="18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5D0C2EE1-EF41-4061-BC5E-BBBD9D48DB23}" type="slidenum">
              <a:rPr lang="en-CA" smtClean="0"/>
              <a:t>7</a:t>
            </a:fld>
            <a:endParaRPr lang="en-CA"/>
          </a:p>
        </p:txBody>
      </p:sp>
    </p:spTree>
    <p:extLst>
      <p:ext uri="{BB962C8B-B14F-4D97-AF65-F5344CB8AC3E}">
        <p14:creationId xmlns:p14="http://schemas.microsoft.com/office/powerpoint/2010/main" val="81282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5121">
              <a:buFont typeface="Arial" panose="020B0604020202020204" pitchFamily="34" charset="0"/>
              <a:buNone/>
            </a:pPr>
            <a:r>
              <a:rPr lang="en-CA" b="0" dirty="0">
                <a:cs typeface="Calibri"/>
              </a:rPr>
              <a:t>Transportation is the area most people think about when considering their own carbon footprint, and is in fact the sector that accounts for the largest amount of emissions in B.C.  </a:t>
            </a:r>
          </a:p>
          <a:p>
            <a:pPr marL="0" lvl="0" indent="-5121">
              <a:buFont typeface="Arial" panose="020B0604020202020204" pitchFamily="34" charset="0"/>
              <a:buNone/>
            </a:pPr>
            <a:endParaRPr lang="en-CA" b="0" dirty="0">
              <a:cs typeface="Calibri"/>
            </a:endParaRPr>
          </a:p>
          <a:p>
            <a:pPr marL="0" lvl="0" indent="-5121">
              <a:buFont typeface="Arial" panose="020B0604020202020204" pitchFamily="34" charset="0"/>
              <a:buNone/>
            </a:pPr>
            <a:r>
              <a:rPr lang="en-CA" b="0" dirty="0">
                <a:cs typeface="Calibri"/>
              </a:rPr>
              <a:t>The Roadmap will accelerate B.C.’s targets for zero-emission new vehicle sales, to 90% by 2030 and 100% by 2035.  This is a full five years ahead of the </a:t>
            </a:r>
            <a:r>
              <a:rPr lang="en-CA" b="0" dirty="0" err="1">
                <a:cs typeface="Calibri"/>
              </a:rPr>
              <a:t>CleanBC</a:t>
            </a:r>
            <a:r>
              <a:rPr lang="en-CA" b="0" dirty="0">
                <a:cs typeface="Calibri"/>
              </a:rPr>
              <a:t> target.</a:t>
            </a:r>
          </a:p>
          <a:p>
            <a:pPr marL="0" lvl="0" indent="-5121">
              <a:buFont typeface="Arial" panose="020B0604020202020204" pitchFamily="34" charset="0"/>
              <a:buNone/>
            </a:pPr>
            <a:endParaRPr lang="en-CA" b="0" dirty="0">
              <a:cs typeface="Calibri"/>
            </a:endParaRPr>
          </a:p>
          <a:p>
            <a:pPr marL="0" lvl="0" indent="-5121">
              <a:buFont typeface="Arial" panose="020B0604020202020204" pitchFamily="34" charset="0"/>
              <a:buNone/>
            </a:pPr>
            <a:r>
              <a:rPr lang="en-CA" b="0" dirty="0">
                <a:cs typeface="Calibri"/>
              </a:rPr>
              <a:t>The Province will also adjust its incentive programs to ensure we are providing support to those that need it most and have clean solutions accessible to more people.</a:t>
            </a:r>
          </a:p>
          <a:p>
            <a:pPr marL="0" lvl="0" indent="-5121">
              <a:buFont typeface="Arial" panose="020B0604020202020204" pitchFamily="34" charset="0"/>
              <a:buNone/>
            </a:pPr>
            <a:endParaRPr lang="en-CA" b="0" dirty="0">
              <a:cs typeface="Calibri"/>
            </a:endParaRPr>
          </a:p>
          <a:p>
            <a:pPr marL="0" lvl="0" indent="-5121">
              <a:buFont typeface="Arial" panose="020B0604020202020204" pitchFamily="34" charset="0"/>
              <a:buNone/>
            </a:pPr>
            <a:r>
              <a:rPr lang="en-CA" b="0" dirty="0">
                <a:cs typeface="Calibri"/>
              </a:rPr>
              <a:t>In partnership with industry and other key stakeholders, the Province will work to make commercial transportation systems more competitive while accelerating innovation and driving the adoption of clean B.C. technologies, with a commitment to reducing the energy intensity of goods movements by 10% in 2030, 30% by 2040 and 50% by 2050. </a:t>
            </a:r>
          </a:p>
          <a:p>
            <a:pPr marL="0" lvl="0" indent="-5121">
              <a:buFont typeface="Arial" panose="020B0604020202020204" pitchFamily="34" charset="0"/>
              <a:buNone/>
            </a:pPr>
            <a:endParaRPr lang="en-CA" b="0" dirty="0">
              <a:cs typeface="Calibri"/>
            </a:endParaRPr>
          </a:p>
          <a:p>
            <a:pPr marL="0" lvl="0" indent="-5121">
              <a:buFont typeface="Arial" panose="020B0604020202020204" pitchFamily="34" charset="0"/>
              <a:buNone/>
            </a:pPr>
            <a:r>
              <a:rPr lang="en-CA" b="0" dirty="0">
                <a:cs typeface="Calibri"/>
              </a:rPr>
              <a:t>And, the Province will accelerate the deployment of charging stations across B.C. </a:t>
            </a:r>
          </a:p>
        </p:txBody>
      </p:sp>
      <p:sp>
        <p:nvSpPr>
          <p:cNvPr id="4" name="Slide Number Placeholder 3"/>
          <p:cNvSpPr>
            <a:spLocks noGrp="1"/>
          </p:cNvSpPr>
          <p:nvPr>
            <p:ph type="sldNum" sz="quarter" idx="10"/>
          </p:nvPr>
        </p:nvSpPr>
        <p:spPr/>
        <p:txBody>
          <a:bodyPr/>
          <a:lstStyle/>
          <a:p>
            <a:fld id="{5D0C2EE1-EF41-4061-BC5E-BBBD9D48DB23}" type="slidenum">
              <a:rPr lang="en-CA" smtClean="0"/>
              <a:t>8</a:t>
            </a:fld>
            <a:endParaRPr lang="en-CA"/>
          </a:p>
        </p:txBody>
      </p:sp>
    </p:spTree>
    <p:extLst>
      <p:ext uri="{BB962C8B-B14F-4D97-AF65-F5344CB8AC3E}">
        <p14:creationId xmlns:p14="http://schemas.microsoft.com/office/powerpoint/2010/main" val="306002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Roadmap also proposes several measures to reduce emissions in our buildings and in our communities.</a:t>
            </a:r>
          </a:p>
          <a:p>
            <a:endParaRPr lang="en-CA" dirty="0"/>
          </a:p>
          <a:p>
            <a:r>
              <a:rPr lang="en-CA" dirty="0"/>
              <a:t>B.C. will bring carbon pollution standards into the BC Building Code which creates consistency across the province. </a:t>
            </a:r>
          </a:p>
          <a:p>
            <a:endParaRPr lang="en-CA" dirty="0"/>
          </a:p>
          <a:p>
            <a:r>
              <a:rPr lang="en-CA" dirty="0"/>
              <a:t>Incentives currently offered for fossil fuel furnaces and hot water tanks will be discontinued, so we stop encouraging the purchase of new equipment that will be ‘locked in’ for years.</a:t>
            </a:r>
          </a:p>
          <a:p>
            <a:endParaRPr lang="en-CA" dirty="0"/>
          </a:p>
          <a:p>
            <a:r>
              <a:rPr lang="en-CA" dirty="0"/>
              <a:t>And, the Province will continue with the next steps on a Property Assessed Clean Energy program – or PACE – to remove the barrier of high up-front costs for people and businesses who want to upgrade their homes.</a:t>
            </a:r>
          </a:p>
          <a:p>
            <a:endParaRPr lang="en-CA" dirty="0"/>
          </a:p>
          <a:p>
            <a:r>
              <a:rPr lang="en-CA" dirty="0"/>
              <a:t>There will be a suite of measures to support communities too, including a new program for local governments to support their capacity to tackle climate change. </a:t>
            </a:r>
          </a:p>
          <a:p>
            <a:endParaRPr lang="en-CA" dirty="0"/>
          </a:p>
        </p:txBody>
      </p:sp>
      <p:sp>
        <p:nvSpPr>
          <p:cNvPr id="4" name="Slide Number Placeholder 3"/>
          <p:cNvSpPr>
            <a:spLocks noGrp="1"/>
          </p:cNvSpPr>
          <p:nvPr>
            <p:ph type="sldNum" sz="quarter" idx="10"/>
          </p:nvPr>
        </p:nvSpPr>
        <p:spPr/>
        <p:txBody>
          <a:bodyPr/>
          <a:lstStyle/>
          <a:p>
            <a:fld id="{5D0C2EE1-EF41-4061-BC5E-BBBD9D48DB23}" type="slidenum">
              <a:rPr lang="en-CA" smtClean="0"/>
              <a:t>9</a:t>
            </a:fld>
            <a:endParaRPr lang="en-CA"/>
          </a:p>
        </p:txBody>
      </p:sp>
    </p:spTree>
    <p:extLst>
      <p:ext uri="{BB962C8B-B14F-4D97-AF65-F5344CB8AC3E}">
        <p14:creationId xmlns:p14="http://schemas.microsoft.com/office/powerpoint/2010/main" val="1672726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descr="A person and a child fishing&#10;&#10;Description automatically generated with medium confidence">
            <a:extLst>
              <a:ext uri="{FF2B5EF4-FFF2-40B4-BE49-F238E27FC236}">
                <a16:creationId xmlns:a16="http://schemas.microsoft.com/office/drawing/2014/main" id="{4865D368-3B82-054E-A433-20C29D5E69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E8395BF-3E64-7F44-AD03-A34520E9C3F6}"/>
              </a:ext>
            </a:extLst>
          </p:cNvPr>
          <p:cNvSpPr/>
          <p:nvPr userDrawn="1"/>
        </p:nvSpPr>
        <p:spPr>
          <a:xfrm>
            <a:off x="0" y="4098471"/>
            <a:ext cx="12192000" cy="1906067"/>
          </a:xfrm>
          <a:prstGeom prst="rect">
            <a:avLst/>
          </a:prstGeom>
          <a:gradFill>
            <a:gsLst>
              <a:gs pos="1000">
                <a:schemeClr val="accent1">
                  <a:alpha val="0"/>
                  <a:lumMod val="0"/>
                  <a:lumOff val="10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4AD12D3-405B-4A45-95FC-9AC77AB11FF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5994400"/>
            <a:ext cx="12192000" cy="863600"/>
          </a:xfrm>
          <a:prstGeom prst="rect">
            <a:avLst/>
          </a:prstGeom>
        </p:spPr>
      </p:pic>
      <p:sp>
        <p:nvSpPr>
          <p:cNvPr id="3" name="Subtitle 2">
            <a:extLst>
              <a:ext uri="{FF2B5EF4-FFF2-40B4-BE49-F238E27FC236}">
                <a16:creationId xmlns:a16="http://schemas.microsoft.com/office/drawing/2014/main" id="{A42E9AAF-B970-46E2-95AB-3CEACFD222DF}"/>
              </a:ext>
            </a:extLst>
          </p:cNvPr>
          <p:cNvSpPr>
            <a:spLocks noGrp="1"/>
          </p:cNvSpPr>
          <p:nvPr>
            <p:ph type="subTitle" idx="1"/>
          </p:nvPr>
        </p:nvSpPr>
        <p:spPr>
          <a:xfrm>
            <a:off x="838200" y="5528353"/>
            <a:ext cx="4572000" cy="466047"/>
          </a:xfrm>
        </p:spPr>
        <p:txBody>
          <a:bodyPr/>
          <a:lstStyle>
            <a:lvl1pPr marL="0" indent="0" algn="l">
              <a:buNone/>
              <a:defRPr sz="2200" b="1" i="0">
                <a:solidFill>
                  <a:schemeClr val="bg1"/>
                </a:solidFill>
                <a:effectLst/>
                <a:latin typeface="Myriad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4" name="Date Placeholder 3">
            <a:extLst>
              <a:ext uri="{FF2B5EF4-FFF2-40B4-BE49-F238E27FC236}">
                <a16:creationId xmlns:a16="http://schemas.microsoft.com/office/drawing/2014/main" id="{4712F0DE-6783-45EF-AF91-6401CB300267}"/>
              </a:ext>
            </a:extLst>
          </p:cNvPr>
          <p:cNvSpPr>
            <a:spLocks noGrp="1"/>
          </p:cNvSpPr>
          <p:nvPr>
            <p:ph type="dt" sz="half" idx="10"/>
          </p:nvPr>
        </p:nvSpPr>
        <p:spPr/>
        <p:txBody>
          <a:bodyPr/>
          <a:lstStyle/>
          <a:p>
            <a:fld id="{367D7F72-7248-F44C-838F-0EB784B3E787}" type="datetime1">
              <a:rPr lang="en-CA" smtClean="0"/>
              <a:t>2022-04-04</a:t>
            </a:fld>
            <a:endParaRPr lang="en-CA"/>
          </a:p>
        </p:txBody>
      </p:sp>
      <p:sp>
        <p:nvSpPr>
          <p:cNvPr id="5" name="Footer Placeholder 4">
            <a:extLst>
              <a:ext uri="{FF2B5EF4-FFF2-40B4-BE49-F238E27FC236}">
                <a16:creationId xmlns:a16="http://schemas.microsoft.com/office/drawing/2014/main" id="{5F3C421F-DC2E-4E4D-A289-3ADA8D39100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848FBF-1934-4E58-A95F-CE70CB624420}"/>
              </a:ext>
            </a:extLst>
          </p:cNvPr>
          <p:cNvSpPr>
            <a:spLocks noGrp="1"/>
          </p:cNvSpPr>
          <p:nvPr>
            <p:ph type="sldNum" sz="quarter" idx="12"/>
          </p:nvPr>
        </p:nvSpPr>
        <p:spPr/>
        <p:txBody>
          <a:bodyPr/>
          <a:lstStyle>
            <a:lvl1pPr>
              <a:defRPr sz="1600" b="1" i="0">
                <a:solidFill>
                  <a:schemeClr val="tx2"/>
                </a:solidFill>
                <a:latin typeface="Myriad Pro Light" panose="020B0403030403020204" pitchFamily="34" charset="0"/>
              </a:defRPr>
            </a:lvl1pPr>
          </a:lstStyle>
          <a:p>
            <a:fld id="{C97B4B82-D149-45E9-A61D-5F01BA5CDE91}" type="slidenum">
              <a:rPr lang="en-CA" smtClean="0"/>
              <a:pPr/>
              <a:t>‹#›</a:t>
            </a:fld>
            <a:endParaRPr lang="en-CA" dirty="0">
              <a:solidFill>
                <a:schemeClr val="tx2"/>
              </a:solidFill>
            </a:endParaRPr>
          </a:p>
        </p:txBody>
      </p:sp>
      <p:sp>
        <p:nvSpPr>
          <p:cNvPr id="2" name="Title 1">
            <a:extLst>
              <a:ext uri="{FF2B5EF4-FFF2-40B4-BE49-F238E27FC236}">
                <a16:creationId xmlns:a16="http://schemas.microsoft.com/office/drawing/2014/main" id="{7D35BDFB-7B59-49A3-8D31-E182884C3B28}"/>
              </a:ext>
            </a:extLst>
          </p:cNvPr>
          <p:cNvSpPr>
            <a:spLocks noGrp="1"/>
          </p:cNvSpPr>
          <p:nvPr>
            <p:ph type="ctrTitle"/>
          </p:nvPr>
        </p:nvSpPr>
        <p:spPr>
          <a:xfrm>
            <a:off x="1524000" y="2002753"/>
            <a:ext cx="9144000" cy="2836375"/>
          </a:xfrm>
        </p:spPr>
        <p:txBody>
          <a:bodyPr anchor="b"/>
          <a:lstStyle>
            <a:lvl1pPr algn="ctr">
              <a:defRPr sz="6000">
                <a:solidFill>
                  <a:schemeClr val="bg1"/>
                </a:solidFill>
                <a:effectLst/>
              </a:defRPr>
            </a:lvl1pPr>
          </a:lstStyle>
          <a:p>
            <a:r>
              <a:rPr lang="en-US" dirty="0"/>
              <a:t>Click to edit Master title style</a:t>
            </a:r>
            <a:endParaRPr lang="en-CA" dirty="0"/>
          </a:p>
        </p:txBody>
      </p:sp>
    </p:spTree>
    <p:extLst>
      <p:ext uri="{BB962C8B-B14F-4D97-AF65-F5344CB8AC3E}">
        <p14:creationId xmlns:p14="http://schemas.microsoft.com/office/powerpoint/2010/main" val="391983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A10C-EDB4-4913-B17C-56DCB709DDE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90AC749-3D1E-402E-BAB5-EB98AB899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BB27CB-CA03-4102-A618-8356763E64FE}"/>
              </a:ext>
            </a:extLst>
          </p:cNvPr>
          <p:cNvSpPr>
            <a:spLocks noGrp="1"/>
          </p:cNvSpPr>
          <p:nvPr>
            <p:ph type="dt" sz="half" idx="10"/>
          </p:nvPr>
        </p:nvSpPr>
        <p:spPr/>
        <p:txBody>
          <a:bodyPr/>
          <a:lstStyle/>
          <a:p>
            <a:fld id="{8C105EEC-564B-B14F-9AC2-1F338EDE6D6A}" type="datetime1">
              <a:rPr lang="en-CA" smtClean="0"/>
              <a:t>2022-04-04</a:t>
            </a:fld>
            <a:endParaRPr lang="en-CA"/>
          </a:p>
        </p:txBody>
      </p:sp>
      <p:sp>
        <p:nvSpPr>
          <p:cNvPr id="5" name="Footer Placeholder 4">
            <a:extLst>
              <a:ext uri="{FF2B5EF4-FFF2-40B4-BE49-F238E27FC236}">
                <a16:creationId xmlns:a16="http://schemas.microsoft.com/office/drawing/2014/main" id="{6EEDE1A7-0FCA-4564-9D37-1BFFF50A7CB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FD65A3A-591A-4B64-80F3-09713FBD8AE6}"/>
              </a:ext>
            </a:extLst>
          </p:cNvPr>
          <p:cNvSpPr>
            <a:spLocks noGrp="1"/>
          </p:cNvSpPr>
          <p:nvPr>
            <p:ph type="sldNum" sz="quarter" idx="12"/>
          </p:nvPr>
        </p:nvSpPr>
        <p:spPr/>
        <p:txBody>
          <a:bodyPr/>
          <a:lstStyle/>
          <a:p>
            <a:fld id="{C97B4B82-D149-45E9-A61D-5F01BA5CDE91}" type="slidenum">
              <a:rPr lang="en-CA" smtClean="0"/>
              <a:t>‹#›</a:t>
            </a:fld>
            <a:endParaRPr lang="en-CA"/>
          </a:p>
        </p:txBody>
      </p:sp>
    </p:spTree>
    <p:extLst>
      <p:ext uri="{BB962C8B-B14F-4D97-AF65-F5344CB8AC3E}">
        <p14:creationId xmlns:p14="http://schemas.microsoft.com/office/powerpoint/2010/main" val="182811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E5362-2553-48AB-90D0-ED26A5E74A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560C2BB-BC85-4E3A-90B2-310D35D960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FCA7A5-8A8C-4687-B4FC-743366C10C77}"/>
              </a:ext>
            </a:extLst>
          </p:cNvPr>
          <p:cNvSpPr>
            <a:spLocks noGrp="1"/>
          </p:cNvSpPr>
          <p:nvPr>
            <p:ph type="dt" sz="half" idx="10"/>
          </p:nvPr>
        </p:nvSpPr>
        <p:spPr/>
        <p:txBody>
          <a:bodyPr/>
          <a:lstStyle/>
          <a:p>
            <a:fld id="{6395B099-097C-BF42-8EC0-D5C3FB911B81}" type="datetime1">
              <a:rPr lang="en-CA" smtClean="0"/>
              <a:t>2022-04-04</a:t>
            </a:fld>
            <a:endParaRPr lang="en-CA"/>
          </a:p>
        </p:txBody>
      </p:sp>
      <p:sp>
        <p:nvSpPr>
          <p:cNvPr id="5" name="Footer Placeholder 4">
            <a:extLst>
              <a:ext uri="{FF2B5EF4-FFF2-40B4-BE49-F238E27FC236}">
                <a16:creationId xmlns:a16="http://schemas.microsoft.com/office/drawing/2014/main" id="{9E06BEF1-B9C8-44A8-88FF-AED478B815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73008C-1224-44F0-AADA-617EA5EF42C2}"/>
              </a:ext>
            </a:extLst>
          </p:cNvPr>
          <p:cNvSpPr>
            <a:spLocks noGrp="1"/>
          </p:cNvSpPr>
          <p:nvPr>
            <p:ph type="sldNum" sz="quarter" idx="12"/>
          </p:nvPr>
        </p:nvSpPr>
        <p:spPr/>
        <p:txBody>
          <a:bodyPr/>
          <a:lstStyle/>
          <a:p>
            <a:fld id="{C97B4B82-D149-45E9-A61D-5F01BA5CDE91}" type="slidenum">
              <a:rPr lang="en-CA" smtClean="0"/>
              <a:t>‹#›</a:t>
            </a:fld>
            <a:endParaRPr lang="en-CA"/>
          </a:p>
        </p:txBody>
      </p:sp>
    </p:spTree>
    <p:extLst>
      <p:ext uri="{BB962C8B-B14F-4D97-AF65-F5344CB8AC3E}">
        <p14:creationId xmlns:p14="http://schemas.microsoft.com/office/powerpoint/2010/main" val="2167230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058D-5A35-4C29-BDC7-0FC49869172E}"/>
              </a:ext>
            </a:extLst>
          </p:cNvPr>
          <p:cNvSpPr>
            <a:spLocks noGrp="1"/>
          </p:cNvSpPr>
          <p:nvPr>
            <p:ph type="title" hasCustomPrompt="1"/>
          </p:nvPr>
        </p:nvSpPr>
        <p:spPr>
          <a:xfrm>
            <a:off x="1163576" y="321337"/>
            <a:ext cx="10190224" cy="601868"/>
          </a:xfrm>
          <a:prstGeom prst="rect">
            <a:avLst/>
          </a:prstGeom>
        </p:spPr>
        <p:txBody>
          <a:bodyPr>
            <a:normAutofit/>
          </a:bodyPr>
          <a:lstStyle>
            <a:lvl1pPr>
              <a:defRPr sz="3200" b="1">
                <a:solidFill>
                  <a:srgbClr val="002A4E"/>
                </a:solidFill>
                <a:latin typeface="Myriad Pro" panose="020B0503030403020204"/>
              </a:defRPr>
            </a:lvl1pPr>
          </a:lstStyle>
          <a:p>
            <a:r>
              <a:rPr lang="en-US" dirty="0"/>
              <a:t>CLICK TO EDIT MASTER TITLE STYLE</a:t>
            </a:r>
            <a:endParaRPr lang="en-CA" dirty="0"/>
          </a:p>
        </p:txBody>
      </p:sp>
      <p:sp>
        <p:nvSpPr>
          <p:cNvPr id="4" name="Date Placeholder 3">
            <a:extLst>
              <a:ext uri="{FF2B5EF4-FFF2-40B4-BE49-F238E27FC236}">
                <a16:creationId xmlns:a16="http://schemas.microsoft.com/office/drawing/2014/main" id="{00E6B20F-E222-4A1A-8003-86B1321DE316}"/>
              </a:ext>
            </a:extLst>
          </p:cNvPr>
          <p:cNvSpPr>
            <a:spLocks noGrp="1"/>
          </p:cNvSpPr>
          <p:nvPr>
            <p:ph type="dt" sz="half" idx="10"/>
          </p:nvPr>
        </p:nvSpPr>
        <p:spPr>
          <a:xfrm>
            <a:off x="838200" y="6356350"/>
            <a:ext cx="2743200" cy="365125"/>
          </a:xfrm>
          <a:prstGeom prst="rect">
            <a:avLst/>
          </a:prstGeom>
        </p:spPr>
        <p:txBody>
          <a:bodyPr/>
          <a:lstStyle/>
          <a:p>
            <a:fld id="{E5A1E90C-5580-E84F-BF4B-E5286887E923}" type="datetime1">
              <a:rPr lang="en-CA" smtClean="0"/>
              <a:t>2022-04-04</a:t>
            </a:fld>
            <a:endParaRPr lang="en-CA"/>
          </a:p>
        </p:txBody>
      </p:sp>
      <p:sp>
        <p:nvSpPr>
          <p:cNvPr id="5" name="Footer Placeholder 4">
            <a:extLst>
              <a:ext uri="{FF2B5EF4-FFF2-40B4-BE49-F238E27FC236}">
                <a16:creationId xmlns:a16="http://schemas.microsoft.com/office/drawing/2014/main" id="{A0E64539-C417-43EA-ABA3-AEDC911B241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10" name="Slide Number Placeholder 3">
            <a:extLst>
              <a:ext uri="{FF2B5EF4-FFF2-40B4-BE49-F238E27FC236}">
                <a16:creationId xmlns:a16="http://schemas.microsoft.com/office/drawing/2014/main" id="{FBC12BD8-4B4B-4152-9DD2-7275672D5481}"/>
              </a:ext>
            </a:extLst>
          </p:cNvPr>
          <p:cNvSpPr txBox="1">
            <a:spLocks/>
          </p:cNvSpPr>
          <p:nvPr userDrawn="1"/>
        </p:nvSpPr>
        <p:spPr>
          <a:xfrm>
            <a:off x="9177954" y="63692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E0533F-2EB5-4FD1-823C-282E669B1233}" type="slidenum">
              <a:rPr lang="en-CA" sz="1400" b="1" smtClean="0">
                <a:solidFill>
                  <a:srgbClr val="7CBD42"/>
                </a:solidFill>
                <a:latin typeface="Myriad Pro"/>
                <a:cs typeface="Calibri"/>
              </a:rPr>
              <a:pPr/>
              <a:t>‹#›</a:t>
            </a:fld>
            <a:endParaRPr lang="en-CA" sz="1400" b="1" dirty="0">
              <a:solidFill>
                <a:srgbClr val="7CBD42"/>
              </a:solidFill>
              <a:latin typeface="Myriad Pro"/>
              <a:cs typeface="Calibri"/>
            </a:endParaRPr>
          </a:p>
        </p:txBody>
      </p:sp>
    </p:spTree>
    <p:extLst>
      <p:ext uri="{BB962C8B-B14F-4D97-AF65-F5344CB8AC3E}">
        <p14:creationId xmlns:p14="http://schemas.microsoft.com/office/powerpoint/2010/main" val="841258546"/>
      </p:ext>
    </p:extLst>
  </p:cSld>
  <p:clrMapOvr>
    <a:masterClrMapping/>
  </p:clrMapOvr>
  <p:extLst>
    <p:ext uri="{DCECCB84-F9BA-43D5-87BE-67443E8EF086}">
      <p15:sldGuideLst xmlns:p15="http://schemas.microsoft.com/office/powerpoint/2012/main">
        <p15:guide id="1" pos="7446">
          <p15:clr>
            <a:srgbClr val="FBAE40"/>
          </p15:clr>
        </p15:guide>
        <p15:guide id="2" pos="16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C72B-025E-4D1C-9476-5CA780CA0B3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22E05E-EC31-4E6F-9D4E-8AFC50602C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0BB59C-3992-4C21-A0B1-C0C6530CA1C2}"/>
              </a:ext>
            </a:extLst>
          </p:cNvPr>
          <p:cNvSpPr>
            <a:spLocks noGrp="1"/>
          </p:cNvSpPr>
          <p:nvPr>
            <p:ph type="dt" sz="half" idx="10"/>
          </p:nvPr>
        </p:nvSpPr>
        <p:spPr/>
        <p:txBody>
          <a:bodyPr/>
          <a:lstStyle/>
          <a:p>
            <a:fld id="{091136D8-2CBE-6A42-BFF0-FB139954FA91}" type="datetime1">
              <a:rPr lang="en-CA" smtClean="0"/>
              <a:t>2022-04-04</a:t>
            </a:fld>
            <a:endParaRPr lang="en-CA"/>
          </a:p>
        </p:txBody>
      </p:sp>
      <p:sp>
        <p:nvSpPr>
          <p:cNvPr id="5" name="Footer Placeholder 4">
            <a:extLst>
              <a:ext uri="{FF2B5EF4-FFF2-40B4-BE49-F238E27FC236}">
                <a16:creationId xmlns:a16="http://schemas.microsoft.com/office/drawing/2014/main" id="{C0AF0BCA-5ADA-415A-A37C-63C5FF0B85F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546571-A3BE-484A-9771-BA0A91CF53D1}"/>
              </a:ext>
            </a:extLst>
          </p:cNvPr>
          <p:cNvSpPr>
            <a:spLocks noGrp="1"/>
          </p:cNvSpPr>
          <p:nvPr>
            <p:ph type="sldNum" sz="quarter" idx="12"/>
          </p:nvPr>
        </p:nvSpPr>
        <p:spPr/>
        <p:txBody>
          <a:bodyPr/>
          <a:lstStyle/>
          <a:p>
            <a:fld id="{C97B4B82-D149-45E9-A61D-5F01BA5CDE91}" type="slidenum">
              <a:rPr lang="en-CA" smtClean="0"/>
              <a:t>‹#›</a:t>
            </a:fld>
            <a:endParaRPr lang="en-CA"/>
          </a:p>
        </p:txBody>
      </p:sp>
    </p:spTree>
    <p:extLst>
      <p:ext uri="{BB962C8B-B14F-4D97-AF65-F5344CB8AC3E}">
        <p14:creationId xmlns:p14="http://schemas.microsoft.com/office/powerpoint/2010/main" val="65926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97C4-E271-48EA-8BEF-9F1C1CA253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C29EEC8-C9B5-4EDA-A0AA-0790C80B69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C38F43-20BE-432F-B735-B2CC2B847075}"/>
              </a:ext>
            </a:extLst>
          </p:cNvPr>
          <p:cNvSpPr>
            <a:spLocks noGrp="1"/>
          </p:cNvSpPr>
          <p:nvPr>
            <p:ph type="dt" sz="half" idx="10"/>
          </p:nvPr>
        </p:nvSpPr>
        <p:spPr/>
        <p:txBody>
          <a:bodyPr/>
          <a:lstStyle/>
          <a:p>
            <a:fld id="{C55E1E52-801E-5F47-BD41-9A9E6C17F667}" type="datetime1">
              <a:rPr lang="en-CA" smtClean="0"/>
              <a:t>2022-04-04</a:t>
            </a:fld>
            <a:endParaRPr lang="en-CA"/>
          </a:p>
        </p:txBody>
      </p:sp>
      <p:sp>
        <p:nvSpPr>
          <p:cNvPr id="5" name="Footer Placeholder 4">
            <a:extLst>
              <a:ext uri="{FF2B5EF4-FFF2-40B4-BE49-F238E27FC236}">
                <a16:creationId xmlns:a16="http://schemas.microsoft.com/office/drawing/2014/main" id="{E891D7F0-4267-44CF-8577-961FD246221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103578B-EA67-4968-A936-E811A2558054}"/>
              </a:ext>
            </a:extLst>
          </p:cNvPr>
          <p:cNvSpPr>
            <a:spLocks noGrp="1"/>
          </p:cNvSpPr>
          <p:nvPr>
            <p:ph type="sldNum" sz="quarter" idx="12"/>
          </p:nvPr>
        </p:nvSpPr>
        <p:spPr/>
        <p:txBody>
          <a:bodyPr/>
          <a:lstStyle/>
          <a:p>
            <a:fld id="{C97B4B82-D149-45E9-A61D-5F01BA5CDE91}" type="slidenum">
              <a:rPr lang="en-CA" smtClean="0"/>
              <a:t>‹#›</a:t>
            </a:fld>
            <a:endParaRPr lang="en-CA"/>
          </a:p>
        </p:txBody>
      </p:sp>
    </p:spTree>
    <p:extLst>
      <p:ext uri="{BB962C8B-B14F-4D97-AF65-F5344CB8AC3E}">
        <p14:creationId xmlns:p14="http://schemas.microsoft.com/office/powerpoint/2010/main" val="22920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B0AE-3BE3-4FDC-A963-E6BF8F80181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3E822D6-D21D-4FFC-961F-A7904A2A4F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F2241EF-8D38-4E4A-8072-E22D7D317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2B62748-CDAF-4B50-AE11-05620F16A873}"/>
              </a:ext>
            </a:extLst>
          </p:cNvPr>
          <p:cNvSpPr>
            <a:spLocks noGrp="1"/>
          </p:cNvSpPr>
          <p:nvPr>
            <p:ph type="dt" sz="half" idx="10"/>
          </p:nvPr>
        </p:nvSpPr>
        <p:spPr/>
        <p:txBody>
          <a:bodyPr/>
          <a:lstStyle/>
          <a:p>
            <a:fld id="{D20F833A-91BE-8541-A316-08D2D422D494}" type="datetime1">
              <a:rPr lang="en-CA" smtClean="0"/>
              <a:t>2022-04-04</a:t>
            </a:fld>
            <a:endParaRPr lang="en-CA"/>
          </a:p>
        </p:txBody>
      </p:sp>
      <p:sp>
        <p:nvSpPr>
          <p:cNvPr id="6" name="Footer Placeholder 5">
            <a:extLst>
              <a:ext uri="{FF2B5EF4-FFF2-40B4-BE49-F238E27FC236}">
                <a16:creationId xmlns:a16="http://schemas.microsoft.com/office/drawing/2014/main" id="{4AB9981B-3D71-4D2B-A0DB-25518D70429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27ECF1-8167-4F15-A7D5-149C2E7F2779}"/>
              </a:ext>
            </a:extLst>
          </p:cNvPr>
          <p:cNvSpPr>
            <a:spLocks noGrp="1"/>
          </p:cNvSpPr>
          <p:nvPr>
            <p:ph type="sldNum" sz="quarter" idx="12"/>
          </p:nvPr>
        </p:nvSpPr>
        <p:spPr/>
        <p:txBody>
          <a:bodyPr/>
          <a:lstStyle/>
          <a:p>
            <a:fld id="{C97B4B82-D149-45E9-A61D-5F01BA5CDE91}" type="slidenum">
              <a:rPr lang="en-CA" smtClean="0"/>
              <a:t>‹#›</a:t>
            </a:fld>
            <a:endParaRPr lang="en-CA"/>
          </a:p>
        </p:txBody>
      </p:sp>
    </p:spTree>
    <p:extLst>
      <p:ext uri="{BB962C8B-B14F-4D97-AF65-F5344CB8AC3E}">
        <p14:creationId xmlns:p14="http://schemas.microsoft.com/office/powerpoint/2010/main" val="124751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7D10-9F28-47F9-8CFD-EE32F3C7BB8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2AB777-5B2F-4FF4-9403-1DC5A01235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E1F345-2CA6-485B-86DD-D5C038F03A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61FE77A-8356-4CD8-BC65-80F3CB1EB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930CD5-FE48-4102-8B77-6A89FCBF79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E1E848F-866B-41E6-A1AF-D139D4ED5856}"/>
              </a:ext>
            </a:extLst>
          </p:cNvPr>
          <p:cNvSpPr>
            <a:spLocks noGrp="1"/>
          </p:cNvSpPr>
          <p:nvPr>
            <p:ph type="dt" sz="half" idx="10"/>
          </p:nvPr>
        </p:nvSpPr>
        <p:spPr/>
        <p:txBody>
          <a:bodyPr/>
          <a:lstStyle/>
          <a:p>
            <a:fld id="{040AE8B0-6CA6-4D42-BAD6-41931E6D8909}" type="datetime1">
              <a:rPr lang="en-CA" smtClean="0"/>
              <a:t>2022-04-04</a:t>
            </a:fld>
            <a:endParaRPr lang="en-CA"/>
          </a:p>
        </p:txBody>
      </p:sp>
      <p:sp>
        <p:nvSpPr>
          <p:cNvPr id="8" name="Footer Placeholder 7">
            <a:extLst>
              <a:ext uri="{FF2B5EF4-FFF2-40B4-BE49-F238E27FC236}">
                <a16:creationId xmlns:a16="http://schemas.microsoft.com/office/drawing/2014/main" id="{FA7599F0-67E1-468F-9306-99B896869E1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A9B079C-1AE6-460D-9AD8-A5D5E185A891}"/>
              </a:ext>
            </a:extLst>
          </p:cNvPr>
          <p:cNvSpPr>
            <a:spLocks noGrp="1"/>
          </p:cNvSpPr>
          <p:nvPr>
            <p:ph type="sldNum" sz="quarter" idx="12"/>
          </p:nvPr>
        </p:nvSpPr>
        <p:spPr/>
        <p:txBody>
          <a:bodyPr/>
          <a:lstStyle/>
          <a:p>
            <a:fld id="{C97B4B82-D149-45E9-A61D-5F01BA5CDE91}" type="slidenum">
              <a:rPr lang="en-CA" smtClean="0"/>
              <a:t>‹#›</a:t>
            </a:fld>
            <a:endParaRPr lang="en-CA"/>
          </a:p>
        </p:txBody>
      </p:sp>
    </p:spTree>
    <p:extLst>
      <p:ext uri="{BB962C8B-B14F-4D97-AF65-F5344CB8AC3E}">
        <p14:creationId xmlns:p14="http://schemas.microsoft.com/office/powerpoint/2010/main" val="312038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4FA1-484E-4E06-ACC2-69395620D5D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F8874A0-2D42-4508-B444-786F0C105B87}"/>
              </a:ext>
            </a:extLst>
          </p:cNvPr>
          <p:cNvSpPr>
            <a:spLocks noGrp="1"/>
          </p:cNvSpPr>
          <p:nvPr>
            <p:ph type="dt" sz="half" idx="10"/>
          </p:nvPr>
        </p:nvSpPr>
        <p:spPr/>
        <p:txBody>
          <a:bodyPr/>
          <a:lstStyle/>
          <a:p>
            <a:fld id="{2DD27BC3-74BD-6543-8735-F76DB7CE0382}" type="datetime1">
              <a:rPr lang="en-CA" smtClean="0"/>
              <a:t>2022-04-04</a:t>
            </a:fld>
            <a:endParaRPr lang="en-CA"/>
          </a:p>
        </p:txBody>
      </p:sp>
      <p:sp>
        <p:nvSpPr>
          <p:cNvPr id="4" name="Footer Placeholder 3">
            <a:extLst>
              <a:ext uri="{FF2B5EF4-FFF2-40B4-BE49-F238E27FC236}">
                <a16:creationId xmlns:a16="http://schemas.microsoft.com/office/drawing/2014/main" id="{14F3F9DE-2177-4DB0-B762-A78265C8820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251E01E-43E3-44B6-AAED-9FFDD2456969}"/>
              </a:ext>
            </a:extLst>
          </p:cNvPr>
          <p:cNvSpPr>
            <a:spLocks noGrp="1"/>
          </p:cNvSpPr>
          <p:nvPr>
            <p:ph type="sldNum" sz="quarter" idx="12"/>
          </p:nvPr>
        </p:nvSpPr>
        <p:spPr/>
        <p:txBody>
          <a:bodyPr/>
          <a:lstStyle/>
          <a:p>
            <a:fld id="{C97B4B82-D149-45E9-A61D-5F01BA5CDE91}" type="slidenum">
              <a:rPr lang="en-CA" smtClean="0"/>
              <a:t>‹#›</a:t>
            </a:fld>
            <a:endParaRPr lang="en-CA"/>
          </a:p>
        </p:txBody>
      </p:sp>
    </p:spTree>
    <p:extLst>
      <p:ext uri="{BB962C8B-B14F-4D97-AF65-F5344CB8AC3E}">
        <p14:creationId xmlns:p14="http://schemas.microsoft.com/office/powerpoint/2010/main" val="54031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E41075-8F8A-4911-B767-E8F79758E49F}"/>
              </a:ext>
            </a:extLst>
          </p:cNvPr>
          <p:cNvSpPr>
            <a:spLocks noGrp="1"/>
          </p:cNvSpPr>
          <p:nvPr>
            <p:ph type="dt" sz="half" idx="10"/>
          </p:nvPr>
        </p:nvSpPr>
        <p:spPr/>
        <p:txBody>
          <a:bodyPr/>
          <a:lstStyle/>
          <a:p>
            <a:fld id="{BDCF27F1-8852-8047-A24E-563165AAC2EE}" type="datetime1">
              <a:rPr lang="en-CA" smtClean="0"/>
              <a:t>2022-04-04</a:t>
            </a:fld>
            <a:endParaRPr lang="en-CA"/>
          </a:p>
        </p:txBody>
      </p:sp>
      <p:sp>
        <p:nvSpPr>
          <p:cNvPr id="3" name="Footer Placeholder 2">
            <a:extLst>
              <a:ext uri="{FF2B5EF4-FFF2-40B4-BE49-F238E27FC236}">
                <a16:creationId xmlns:a16="http://schemas.microsoft.com/office/drawing/2014/main" id="{207590E9-42A8-4231-853D-18F3703D831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73E35A3-10F7-4FD6-BDE2-6680E0A3CB75}"/>
              </a:ext>
            </a:extLst>
          </p:cNvPr>
          <p:cNvSpPr>
            <a:spLocks noGrp="1"/>
          </p:cNvSpPr>
          <p:nvPr>
            <p:ph type="sldNum" sz="quarter" idx="12"/>
          </p:nvPr>
        </p:nvSpPr>
        <p:spPr/>
        <p:txBody>
          <a:bodyPr/>
          <a:lstStyle/>
          <a:p>
            <a:fld id="{C97B4B82-D149-45E9-A61D-5F01BA5CDE91}" type="slidenum">
              <a:rPr lang="en-CA" smtClean="0"/>
              <a:t>‹#›</a:t>
            </a:fld>
            <a:endParaRPr lang="en-CA"/>
          </a:p>
        </p:txBody>
      </p:sp>
    </p:spTree>
    <p:extLst>
      <p:ext uri="{BB962C8B-B14F-4D97-AF65-F5344CB8AC3E}">
        <p14:creationId xmlns:p14="http://schemas.microsoft.com/office/powerpoint/2010/main" val="146964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1034-0F4D-4F2D-80F0-C44738F70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9A66265-8B67-4C7A-AD3B-1D626D609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7D0A89F-C640-4A71-BD55-3EC12526E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56064-6D70-48C0-AC90-A4F5F07B6945}"/>
              </a:ext>
            </a:extLst>
          </p:cNvPr>
          <p:cNvSpPr>
            <a:spLocks noGrp="1"/>
          </p:cNvSpPr>
          <p:nvPr>
            <p:ph type="dt" sz="half" idx="10"/>
          </p:nvPr>
        </p:nvSpPr>
        <p:spPr/>
        <p:txBody>
          <a:bodyPr/>
          <a:lstStyle/>
          <a:p>
            <a:fld id="{FB1DD710-C72D-EB4E-A0D6-4F0CE10F2C6A}" type="datetime1">
              <a:rPr lang="en-CA" smtClean="0"/>
              <a:t>2022-04-04</a:t>
            </a:fld>
            <a:endParaRPr lang="en-CA"/>
          </a:p>
        </p:txBody>
      </p:sp>
      <p:sp>
        <p:nvSpPr>
          <p:cNvPr id="6" name="Footer Placeholder 5">
            <a:extLst>
              <a:ext uri="{FF2B5EF4-FFF2-40B4-BE49-F238E27FC236}">
                <a16:creationId xmlns:a16="http://schemas.microsoft.com/office/drawing/2014/main" id="{BD216625-8F64-4B96-94E0-6CEFBA0091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0A9457F-2DDF-49C6-94BF-9DEDF883FBA1}"/>
              </a:ext>
            </a:extLst>
          </p:cNvPr>
          <p:cNvSpPr>
            <a:spLocks noGrp="1"/>
          </p:cNvSpPr>
          <p:nvPr>
            <p:ph type="sldNum" sz="quarter" idx="12"/>
          </p:nvPr>
        </p:nvSpPr>
        <p:spPr/>
        <p:txBody>
          <a:bodyPr/>
          <a:lstStyle/>
          <a:p>
            <a:fld id="{C97B4B82-D149-45E9-A61D-5F01BA5CDE91}" type="slidenum">
              <a:rPr lang="en-CA" smtClean="0"/>
              <a:t>‹#›</a:t>
            </a:fld>
            <a:endParaRPr lang="en-CA"/>
          </a:p>
        </p:txBody>
      </p:sp>
    </p:spTree>
    <p:extLst>
      <p:ext uri="{BB962C8B-B14F-4D97-AF65-F5344CB8AC3E}">
        <p14:creationId xmlns:p14="http://schemas.microsoft.com/office/powerpoint/2010/main" val="419584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F648-096F-4FB9-800C-B634CDB6A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694FEE9-AEFF-46DC-84D3-BD95B416B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AC8D6B9-2EA4-4FA7-ACC8-42418DE1C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D9A064-EB3E-4446-BB91-FAE9A9D48E28}"/>
              </a:ext>
            </a:extLst>
          </p:cNvPr>
          <p:cNvSpPr>
            <a:spLocks noGrp="1"/>
          </p:cNvSpPr>
          <p:nvPr>
            <p:ph type="dt" sz="half" idx="10"/>
          </p:nvPr>
        </p:nvSpPr>
        <p:spPr/>
        <p:txBody>
          <a:bodyPr/>
          <a:lstStyle/>
          <a:p>
            <a:fld id="{786880A6-8C65-5948-8375-17CB2EFCADB5}" type="datetime1">
              <a:rPr lang="en-CA" smtClean="0"/>
              <a:t>2022-04-04</a:t>
            </a:fld>
            <a:endParaRPr lang="en-CA"/>
          </a:p>
        </p:txBody>
      </p:sp>
      <p:sp>
        <p:nvSpPr>
          <p:cNvPr id="6" name="Footer Placeholder 5">
            <a:extLst>
              <a:ext uri="{FF2B5EF4-FFF2-40B4-BE49-F238E27FC236}">
                <a16:creationId xmlns:a16="http://schemas.microsoft.com/office/drawing/2014/main" id="{F0C84B86-B2E0-4F82-8FAC-A12962A6D99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BAFB0F0-BB89-4AD4-AA31-5CCD7602126F}"/>
              </a:ext>
            </a:extLst>
          </p:cNvPr>
          <p:cNvSpPr>
            <a:spLocks noGrp="1"/>
          </p:cNvSpPr>
          <p:nvPr>
            <p:ph type="sldNum" sz="quarter" idx="12"/>
          </p:nvPr>
        </p:nvSpPr>
        <p:spPr/>
        <p:txBody>
          <a:bodyPr/>
          <a:lstStyle/>
          <a:p>
            <a:fld id="{C97B4B82-D149-45E9-A61D-5F01BA5CDE91}" type="slidenum">
              <a:rPr lang="en-CA" smtClean="0"/>
              <a:t>‹#›</a:t>
            </a:fld>
            <a:endParaRPr lang="en-CA"/>
          </a:p>
        </p:txBody>
      </p:sp>
    </p:spTree>
    <p:extLst>
      <p:ext uri="{BB962C8B-B14F-4D97-AF65-F5344CB8AC3E}">
        <p14:creationId xmlns:p14="http://schemas.microsoft.com/office/powerpoint/2010/main" val="300515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82723C-4942-5840-9F54-F612901BFE3D}"/>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5994400"/>
            <a:ext cx="12192000" cy="863600"/>
          </a:xfrm>
          <a:prstGeom prst="rect">
            <a:avLst/>
          </a:prstGeom>
        </p:spPr>
      </p:pic>
      <p:sp>
        <p:nvSpPr>
          <p:cNvPr id="2" name="Title Placeholder 1">
            <a:extLst>
              <a:ext uri="{FF2B5EF4-FFF2-40B4-BE49-F238E27FC236}">
                <a16:creationId xmlns:a16="http://schemas.microsoft.com/office/drawing/2014/main" id="{7481503C-D6AE-4930-9504-84F66B5C7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76137215-DBC7-42F7-9B19-06E46CB2D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0C04FAC7-2BAF-41EB-A712-65020FA80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23A51-6A3A-F64F-971F-43B58389AE34}" type="datetime1">
              <a:rPr lang="en-CA" smtClean="0"/>
              <a:t>2022-04-04</a:t>
            </a:fld>
            <a:endParaRPr lang="en-CA"/>
          </a:p>
        </p:txBody>
      </p:sp>
      <p:sp>
        <p:nvSpPr>
          <p:cNvPr id="5" name="Footer Placeholder 4">
            <a:extLst>
              <a:ext uri="{FF2B5EF4-FFF2-40B4-BE49-F238E27FC236}">
                <a16:creationId xmlns:a16="http://schemas.microsoft.com/office/drawing/2014/main" id="{19411B6E-C0E4-4E8B-AB8B-3043DF94B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C496731-16F6-4FFB-9872-F910135F6893}"/>
              </a:ext>
            </a:extLst>
          </p:cNvPr>
          <p:cNvSpPr>
            <a:spLocks noGrp="1"/>
          </p:cNvSpPr>
          <p:nvPr>
            <p:ph type="sldNum" sz="quarter" idx="4"/>
          </p:nvPr>
        </p:nvSpPr>
        <p:spPr>
          <a:xfrm>
            <a:off x="8610599" y="6356350"/>
            <a:ext cx="3214955" cy="365125"/>
          </a:xfrm>
          <a:prstGeom prst="rect">
            <a:avLst/>
          </a:prstGeom>
        </p:spPr>
        <p:txBody>
          <a:bodyPr vert="horz" lIns="91440" tIns="45720" rIns="91440" bIns="45720" rtlCol="0" anchor="ctr"/>
          <a:lstStyle>
            <a:lvl1pPr algn="r">
              <a:defRPr sz="1400">
                <a:solidFill>
                  <a:schemeClr val="tx2"/>
                </a:solidFill>
              </a:defRPr>
            </a:lvl1pPr>
          </a:lstStyle>
          <a:p>
            <a:fld id="{C97B4B82-D149-45E9-A61D-5F01BA5CDE91}" type="slidenum">
              <a:rPr lang="en-CA" smtClean="0"/>
              <a:pPr/>
              <a:t>‹#›</a:t>
            </a:fld>
            <a:endParaRPr lang="en-CA" sz="1400" dirty="0"/>
          </a:p>
        </p:txBody>
      </p:sp>
    </p:spTree>
    <p:extLst>
      <p:ext uri="{BB962C8B-B14F-4D97-AF65-F5344CB8AC3E}">
        <p14:creationId xmlns:p14="http://schemas.microsoft.com/office/powerpoint/2010/main" val="3123640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4" userDrawn="1">
          <p15:clr>
            <a:srgbClr val="F26B43"/>
          </p15:clr>
        </p15:guide>
        <p15:guide id="2" pos="1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cleanbc.gov.bc.ca/"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FA5CB65-1E59-034E-A264-5F196FC22CE6}"/>
              </a:ext>
            </a:extLst>
          </p:cNvPr>
          <p:cNvSpPr>
            <a:spLocks noGrp="1"/>
          </p:cNvSpPr>
          <p:nvPr>
            <p:ph type="subTitle" idx="1"/>
          </p:nvPr>
        </p:nvSpPr>
        <p:spPr/>
        <p:txBody>
          <a:bodyPr/>
          <a:lstStyle/>
          <a:p>
            <a:r>
              <a:rPr lang="en-US" dirty="0"/>
              <a:t>Presenter: Chris Gilmore	</a:t>
            </a:r>
          </a:p>
        </p:txBody>
      </p:sp>
      <p:sp>
        <p:nvSpPr>
          <p:cNvPr id="4" name="Title 3">
            <a:extLst>
              <a:ext uri="{FF2B5EF4-FFF2-40B4-BE49-F238E27FC236}">
                <a16:creationId xmlns:a16="http://schemas.microsoft.com/office/drawing/2014/main" id="{4E25EDDF-D9B6-674B-8EFF-86E3821E6FEC}"/>
              </a:ext>
            </a:extLst>
          </p:cNvPr>
          <p:cNvSpPr>
            <a:spLocks noGrp="1"/>
          </p:cNvSpPr>
          <p:nvPr>
            <p:ph type="ctrTitle"/>
          </p:nvPr>
        </p:nvSpPr>
        <p:spPr>
          <a:xfrm>
            <a:off x="4109663" y="233737"/>
            <a:ext cx="5938462" cy="2147299"/>
          </a:xfrm>
          <a:effectLst/>
        </p:spPr>
        <p:txBody>
          <a:bodyPr>
            <a:normAutofit/>
          </a:bodyPr>
          <a:lstStyle/>
          <a:p>
            <a:pPr algn="l"/>
            <a:r>
              <a:rPr lang="en-US" sz="5400" dirty="0" err="1">
                <a:solidFill>
                  <a:schemeClr val="tx1"/>
                </a:solidFill>
              </a:rPr>
              <a:t>CleanBC</a:t>
            </a:r>
            <a:br>
              <a:rPr lang="en-US" sz="5400" dirty="0">
                <a:solidFill>
                  <a:schemeClr val="tx1"/>
                </a:solidFill>
              </a:rPr>
            </a:br>
            <a:r>
              <a:rPr lang="en-US" sz="5400" dirty="0">
                <a:solidFill>
                  <a:schemeClr val="tx1"/>
                </a:solidFill>
              </a:rPr>
              <a:t>Roadmap to 2030</a:t>
            </a:r>
          </a:p>
        </p:txBody>
      </p:sp>
      <p:sp>
        <p:nvSpPr>
          <p:cNvPr id="5" name="TextBox 4">
            <a:extLst>
              <a:ext uri="{FF2B5EF4-FFF2-40B4-BE49-F238E27FC236}">
                <a16:creationId xmlns:a16="http://schemas.microsoft.com/office/drawing/2014/main" id="{50C51C84-AB08-FB4A-99EE-3D2EEE0D747E}"/>
              </a:ext>
            </a:extLst>
          </p:cNvPr>
          <p:cNvSpPr txBox="1"/>
          <p:nvPr/>
        </p:nvSpPr>
        <p:spPr>
          <a:xfrm>
            <a:off x="6228175" y="5525607"/>
            <a:ext cx="4123362" cy="430887"/>
          </a:xfrm>
          <a:prstGeom prst="rect">
            <a:avLst/>
          </a:prstGeom>
          <a:noFill/>
          <a:effectLst/>
        </p:spPr>
        <p:txBody>
          <a:bodyPr wrap="square" rtlCol="0">
            <a:spAutoFit/>
          </a:bodyPr>
          <a:lstStyle/>
          <a:p>
            <a:r>
              <a:rPr lang="en-US" sz="2200" b="1" dirty="0">
                <a:solidFill>
                  <a:schemeClr val="bg1"/>
                </a:solidFill>
                <a:latin typeface="Myriad Pro Light" panose="020B0403030403020204" pitchFamily="34" charset="0"/>
              </a:rPr>
              <a:t>Date:  April 5, 2022</a:t>
            </a:r>
          </a:p>
        </p:txBody>
      </p:sp>
    </p:spTree>
    <p:extLst>
      <p:ext uri="{BB962C8B-B14F-4D97-AF65-F5344CB8AC3E}">
        <p14:creationId xmlns:p14="http://schemas.microsoft.com/office/powerpoint/2010/main" val="428465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F5EA-0AB5-4192-AAA4-8D8B4ED4915D}"/>
              </a:ext>
            </a:extLst>
          </p:cNvPr>
          <p:cNvSpPr>
            <a:spLocks noGrp="1"/>
          </p:cNvSpPr>
          <p:nvPr>
            <p:ph type="title"/>
          </p:nvPr>
        </p:nvSpPr>
        <p:spPr>
          <a:xfrm>
            <a:off x="1371394" y="362268"/>
            <a:ext cx="10190224" cy="601868"/>
          </a:xfrm>
        </p:spPr>
        <p:txBody>
          <a:bodyPr>
            <a:normAutofit/>
          </a:bodyPr>
          <a:lstStyle/>
          <a:p>
            <a:r>
              <a:rPr lang="en-US" sz="3400" dirty="0"/>
              <a:t>Industry/Oil &amp; Gas Policy Proposals</a:t>
            </a:r>
          </a:p>
        </p:txBody>
      </p:sp>
      <p:sp>
        <p:nvSpPr>
          <p:cNvPr id="20" name="TextBox 19">
            <a:extLst>
              <a:ext uri="{FF2B5EF4-FFF2-40B4-BE49-F238E27FC236}">
                <a16:creationId xmlns:a16="http://schemas.microsoft.com/office/drawing/2014/main" id="{BA938702-BB3A-45C8-B45C-C8CC89441F8F}"/>
              </a:ext>
            </a:extLst>
          </p:cNvPr>
          <p:cNvSpPr txBox="1"/>
          <p:nvPr/>
        </p:nvSpPr>
        <p:spPr>
          <a:xfrm>
            <a:off x="1388273" y="977380"/>
            <a:ext cx="9885600" cy="4416145"/>
          </a:xfrm>
          <a:prstGeom prst="rect">
            <a:avLst/>
          </a:prstGeom>
          <a:noFill/>
        </p:spPr>
        <p:txBody>
          <a:bodyPr wrap="square" lIns="91440" tIns="45720" rIns="91440" bIns="45720" numCol="2" spcCol="360000" anchor="t">
            <a:spAutoFit/>
          </a:bodyPr>
          <a:lstStyle/>
          <a:p>
            <a:pPr>
              <a:lnSpc>
                <a:spcPct val="108000"/>
              </a:lnSpc>
            </a:pPr>
            <a:r>
              <a:rPr lang="en-CA" sz="1600" b="1" dirty="0">
                <a:solidFill>
                  <a:srgbClr val="008FB4"/>
                </a:solidFill>
                <a:latin typeface="Myriad Pro" panose="020B0503030403020204"/>
              </a:rPr>
              <a:t>Industry</a:t>
            </a:r>
          </a:p>
          <a:p>
            <a:pPr marL="283845" indent="-283845">
              <a:lnSpc>
                <a:spcPct val="108000"/>
              </a:lnSpc>
              <a:spcBef>
                <a:spcPts val="300"/>
              </a:spcBef>
              <a:buFont typeface="Arial" panose="020B0604020202020204" pitchFamily="34" charset="0"/>
              <a:buChar char="•"/>
            </a:pPr>
            <a:r>
              <a:rPr lang="en-CA" sz="1400" dirty="0">
                <a:solidFill>
                  <a:schemeClr val="dk1"/>
                </a:solidFill>
                <a:latin typeface="Myriad Pro" panose="020B0503030403020204"/>
              </a:rPr>
              <a:t>Eliminate industrial sources of methane (e.g. from oil and gas, mining, forestry and landfills) as much and as quickly as possible, before 2035</a:t>
            </a:r>
          </a:p>
          <a:p>
            <a:pPr marL="283845" indent="-283845">
              <a:lnSpc>
                <a:spcPct val="108000"/>
              </a:lnSpc>
              <a:spcBef>
                <a:spcPts val="300"/>
              </a:spcBef>
              <a:buFont typeface="Arial" panose="020B0604020202020204" pitchFamily="34" charset="0"/>
              <a:buChar char="•"/>
            </a:pPr>
            <a:r>
              <a:rPr lang="en-US" sz="1400" dirty="0">
                <a:solidFill>
                  <a:schemeClr val="dk1"/>
                </a:solidFill>
                <a:latin typeface="Myriad Pro" panose="020B0503030403020204"/>
              </a:rPr>
              <a:t>Provincial approach to </a:t>
            </a:r>
            <a:r>
              <a:rPr lang="en-CA" sz="1400" dirty="0">
                <a:solidFill>
                  <a:schemeClr val="dk1"/>
                </a:solidFill>
                <a:latin typeface="Myriad Pro" panose="020B0503030403020204"/>
              </a:rPr>
              <a:t>carbon capture, utilization and storage </a:t>
            </a:r>
            <a:r>
              <a:rPr lang="en-US" sz="1400" dirty="0">
                <a:solidFill>
                  <a:schemeClr val="dk1"/>
                </a:solidFill>
                <a:latin typeface="Myriad Pro" panose="020B0503030403020204"/>
              </a:rPr>
              <a:t>(CCUS) to explore suitable storage locations, support B.C. clean tech companies, and help industry transition to net zero</a:t>
            </a:r>
          </a:p>
          <a:p>
            <a:pPr marL="283845" indent="-283845">
              <a:lnSpc>
                <a:spcPct val="108000"/>
              </a:lnSpc>
              <a:spcBef>
                <a:spcPts val="300"/>
              </a:spcBef>
              <a:buFont typeface="Arial" panose="020B0604020202020204" pitchFamily="34" charset="0"/>
              <a:buChar char="•"/>
            </a:pPr>
            <a:r>
              <a:rPr lang="en-US" sz="1400" dirty="0">
                <a:solidFill>
                  <a:schemeClr val="dk1"/>
                </a:solidFill>
                <a:latin typeface="Myriad Pro" panose="020B0503030403020204"/>
              </a:rPr>
              <a:t>New large industrial facilities to work with government to demonstrate how they align with government’s </a:t>
            </a:r>
            <a:br>
              <a:rPr lang="en-US" sz="1400" dirty="0">
                <a:solidFill>
                  <a:schemeClr val="dk1"/>
                </a:solidFill>
                <a:latin typeface="Myriad Pro" panose="020B0503030403020204"/>
              </a:rPr>
            </a:br>
            <a:r>
              <a:rPr lang="en-US" sz="1400" dirty="0">
                <a:solidFill>
                  <a:schemeClr val="dk1"/>
                </a:solidFill>
                <a:latin typeface="Myriad Pro" panose="020B0503030403020204"/>
              </a:rPr>
              <a:t>2030 and 2040 targets and submit plans to achieve net-zero emissions by 2050  </a:t>
            </a:r>
          </a:p>
          <a:p>
            <a:pPr marL="283845" indent="-283845">
              <a:lnSpc>
                <a:spcPct val="108000"/>
              </a:lnSpc>
              <a:spcBef>
                <a:spcPts val="300"/>
              </a:spcBef>
              <a:spcAft>
                <a:spcPts val="1200"/>
              </a:spcAft>
              <a:buFont typeface="Arial" panose="020B0604020202020204" pitchFamily="34" charset="0"/>
              <a:buChar char="•"/>
            </a:pPr>
            <a:r>
              <a:rPr lang="en-US" sz="1400" dirty="0">
                <a:solidFill>
                  <a:schemeClr val="dk1"/>
                </a:solidFill>
                <a:latin typeface="Myriad Pro" panose="020B0503030403020204"/>
              </a:rPr>
              <a:t>Enhance the </a:t>
            </a:r>
            <a:r>
              <a:rPr lang="en-US" sz="1400" dirty="0" err="1">
                <a:solidFill>
                  <a:schemeClr val="dk1"/>
                </a:solidFill>
                <a:latin typeface="Myriad Pro" panose="020B0503030403020204"/>
              </a:rPr>
              <a:t>CleanBC</a:t>
            </a:r>
            <a:r>
              <a:rPr lang="en-US" sz="1400" dirty="0">
                <a:solidFill>
                  <a:schemeClr val="dk1"/>
                </a:solidFill>
                <a:latin typeface="Myriad Pro" panose="020B0503030403020204"/>
              </a:rPr>
              <a:t> Program for Industry to reduce emissions in line with our sectoral targets while supporting competitiveness</a:t>
            </a:r>
            <a:endParaRPr lang="en-CA" sz="1400" b="1" dirty="0">
              <a:solidFill>
                <a:srgbClr val="008FB4"/>
              </a:solidFill>
              <a:latin typeface="Myriad Pro" panose="020B0503030403020204"/>
            </a:endParaRPr>
          </a:p>
          <a:p>
            <a:pPr fontAlgn="base">
              <a:lnSpc>
                <a:spcPct val="108000"/>
              </a:lnSpc>
              <a:spcBef>
                <a:spcPts val="600"/>
              </a:spcBef>
            </a:pPr>
            <a:endParaRPr lang="en-CA" sz="1600" b="1" dirty="0">
              <a:solidFill>
                <a:srgbClr val="008FB4"/>
              </a:solidFill>
              <a:latin typeface="Myriad Pro" panose="020B0503030403020204"/>
            </a:endParaRPr>
          </a:p>
          <a:p>
            <a:pPr fontAlgn="base">
              <a:lnSpc>
                <a:spcPct val="108000"/>
              </a:lnSpc>
              <a:spcBef>
                <a:spcPts val="600"/>
              </a:spcBef>
            </a:pPr>
            <a:r>
              <a:rPr lang="en-CA" sz="1600" b="1" dirty="0">
                <a:solidFill>
                  <a:srgbClr val="008FB4"/>
                </a:solidFill>
                <a:latin typeface="Myriad Pro" panose="020B0503030403020204"/>
              </a:rPr>
              <a:t>Oil and Gas -</a:t>
            </a:r>
            <a:r>
              <a:rPr lang="en-CA" sz="1600" dirty="0">
                <a:solidFill>
                  <a:srgbClr val="000000"/>
                </a:solidFill>
                <a:latin typeface="Myriad Pro" panose="020B0503030403020204"/>
                <a:cs typeface="Calibri" panose="020F0502020204030204"/>
              </a:rPr>
              <a:t> </a:t>
            </a:r>
            <a:r>
              <a:rPr lang="en-CA" sz="1400" dirty="0">
                <a:solidFill>
                  <a:srgbClr val="000000"/>
                </a:solidFill>
                <a:latin typeface="Myriad Pro" panose="020B0503030403020204"/>
                <a:cs typeface="Calibri" panose="020F0502020204030204"/>
              </a:rPr>
              <a:t>s</a:t>
            </a:r>
            <a:r>
              <a:rPr lang="en-US" sz="1400" dirty="0" err="1">
                <a:solidFill>
                  <a:srgbClr val="000000"/>
                </a:solidFill>
                <a:latin typeface="Myriad Pro" panose="020B0503030403020204"/>
                <a:cs typeface="Calibri" panose="020F0502020204030204"/>
              </a:rPr>
              <a:t>ubject</a:t>
            </a:r>
            <a:r>
              <a:rPr lang="en-US" sz="1400" dirty="0">
                <a:solidFill>
                  <a:srgbClr val="000000"/>
                </a:solidFill>
                <a:latin typeface="Myriad Pro" panose="020B0503030403020204"/>
                <a:cs typeface="Calibri" panose="020F0502020204030204"/>
              </a:rPr>
              <a:t> to the Industry measures, plus</a:t>
            </a:r>
          </a:p>
          <a:p>
            <a:pPr marL="283845" indent="-283845" fontAlgn="base">
              <a:lnSpc>
                <a:spcPct val="108000"/>
              </a:lnSpc>
              <a:spcBef>
                <a:spcPts val="300"/>
              </a:spcBef>
              <a:buFont typeface="Arial" panose="020B0604020202020204" pitchFamily="34" charset="0"/>
              <a:buChar char="•"/>
            </a:pPr>
            <a:r>
              <a:rPr lang="en-US" sz="1400" dirty="0">
                <a:solidFill>
                  <a:schemeClr val="dk1"/>
                </a:solidFill>
                <a:latin typeface="Myriad Pro" panose="020B0503030403020204"/>
              </a:rPr>
              <a:t>Set policy framework to achieve sector emissions target </a:t>
            </a:r>
          </a:p>
          <a:p>
            <a:pPr marL="283845" indent="-283845" fontAlgn="base">
              <a:lnSpc>
                <a:spcPct val="108000"/>
              </a:lnSpc>
              <a:spcBef>
                <a:spcPts val="300"/>
              </a:spcBef>
              <a:buFont typeface="Arial" panose="020B0604020202020204" pitchFamily="34" charset="0"/>
              <a:buChar char="•"/>
            </a:pPr>
            <a:r>
              <a:rPr lang="en-US" sz="1400" dirty="0">
                <a:solidFill>
                  <a:schemeClr val="dk1"/>
                </a:solidFill>
                <a:latin typeface="Myriad Pro" panose="020B0503030403020204"/>
              </a:rPr>
              <a:t>Target a 75% reduction in methane emissions by 2030 (below 2014 levels) for oil and gas sector, in line with federal requirements</a:t>
            </a:r>
          </a:p>
          <a:p>
            <a:pPr marL="283845" indent="-283845" fontAlgn="base">
              <a:lnSpc>
                <a:spcPct val="108000"/>
              </a:lnSpc>
              <a:spcBef>
                <a:spcPts val="300"/>
              </a:spcBef>
              <a:buFont typeface="Arial" panose="020B0604020202020204" pitchFamily="34" charset="0"/>
              <a:buChar char="•"/>
            </a:pPr>
            <a:r>
              <a:rPr lang="en-US" sz="1400" dirty="0">
                <a:solidFill>
                  <a:schemeClr val="dk1"/>
                </a:solidFill>
                <a:latin typeface="Myriad Pro" panose="020B0503030403020204"/>
              </a:rPr>
              <a:t>Royalty Review includes consideration of climate goals in analysis with results to come in February 2022</a:t>
            </a:r>
          </a:p>
          <a:p>
            <a:pPr marL="283845" indent="-283845">
              <a:lnSpc>
                <a:spcPct val="108000"/>
              </a:lnSpc>
              <a:spcBef>
                <a:spcPts val="300"/>
              </a:spcBef>
              <a:buFont typeface="Arial" panose="020B0604020202020204" pitchFamily="34" charset="0"/>
              <a:buChar char="•"/>
            </a:pPr>
            <a:r>
              <a:rPr lang="en-US" sz="1400" dirty="0">
                <a:solidFill>
                  <a:schemeClr val="dk1"/>
                </a:solidFill>
                <a:latin typeface="Myriad Pro" panose="020B0503030403020204"/>
                <a:ea typeface="+mn-lt"/>
                <a:cs typeface="+mn-lt"/>
              </a:rPr>
              <a:t>Commit to cleaning up 100% of current orphan wells in BC before 2030 through the industry-funded Orphan Site Remediation Fund </a:t>
            </a:r>
            <a:endParaRPr lang="en-US" sz="1400" dirty="0">
              <a:latin typeface="Myriad Pro" panose="020B0503030403020204"/>
            </a:endParaRPr>
          </a:p>
        </p:txBody>
      </p:sp>
      <p:sp>
        <p:nvSpPr>
          <p:cNvPr id="8" name="Rectangle 7">
            <a:extLst>
              <a:ext uri="{FF2B5EF4-FFF2-40B4-BE49-F238E27FC236}">
                <a16:creationId xmlns:a16="http://schemas.microsoft.com/office/drawing/2014/main" id="{3D993CA1-7097-E64B-8671-F577956B061B}"/>
              </a:ext>
            </a:extLst>
          </p:cNvPr>
          <p:cNvSpPr/>
          <p:nvPr/>
        </p:nvSpPr>
        <p:spPr>
          <a:xfrm>
            <a:off x="0" y="0"/>
            <a:ext cx="1372370" cy="5985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BFF0AABA-46A4-490E-800C-CAB67CB087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3525" y="234125"/>
            <a:ext cx="867600" cy="867600"/>
          </a:xfrm>
          <a:prstGeom prst="rect">
            <a:avLst/>
          </a:prstGeom>
        </p:spPr>
      </p:pic>
      <p:pic>
        <p:nvPicPr>
          <p:cNvPr id="7" name="Picture 6" descr="A person smiling with other people behind him&#10;&#10;Description automatically generated with low confidence">
            <a:extLst>
              <a:ext uri="{FF2B5EF4-FFF2-40B4-BE49-F238E27FC236}">
                <a16:creationId xmlns:a16="http://schemas.microsoft.com/office/drawing/2014/main" id="{4A736DF2-B17C-5D42-B651-8B17F219E222}"/>
              </a:ext>
            </a:extLst>
          </p:cNvPr>
          <p:cNvPicPr>
            <a:picLocks noChangeAspect="1"/>
          </p:cNvPicPr>
          <p:nvPr/>
        </p:nvPicPr>
        <p:blipFill rotWithShape="1">
          <a:blip r:embed="rId4">
            <a:extLst>
              <a:ext uri="{28A0092B-C50C-407E-A947-70E740481C1C}">
                <a14:useLocalDpi xmlns:a14="http://schemas.microsoft.com/office/drawing/2010/main" val="0"/>
              </a:ext>
            </a:extLst>
          </a:blip>
          <a:srcRect t="1570" b="31954"/>
          <a:stretch/>
        </p:blipFill>
        <p:spPr>
          <a:xfrm>
            <a:off x="6487376" y="3617490"/>
            <a:ext cx="4802400" cy="2128315"/>
          </a:xfrm>
          <a:prstGeom prst="rect">
            <a:avLst/>
          </a:prstGeom>
        </p:spPr>
      </p:pic>
    </p:spTree>
    <p:extLst>
      <p:ext uri="{BB962C8B-B14F-4D97-AF65-F5344CB8AC3E}">
        <p14:creationId xmlns:p14="http://schemas.microsoft.com/office/powerpoint/2010/main" val="268096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FCF2A0-1863-3742-84E6-5074DF025118}"/>
              </a:ext>
            </a:extLst>
          </p:cNvPr>
          <p:cNvSpPr/>
          <p:nvPr/>
        </p:nvSpPr>
        <p:spPr>
          <a:xfrm>
            <a:off x="0" y="0"/>
            <a:ext cx="1372370" cy="5985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FB4DC-6E3D-45D3-8D17-708400DD01D4}"/>
              </a:ext>
            </a:extLst>
          </p:cNvPr>
          <p:cNvSpPr>
            <a:spLocks noGrp="1"/>
          </p:cNvSpPr>
          <p:nvPr>
            <p:ph type="title"/>
          </p:nvPr>
        </p:nvSpPr>
        <p:spPr>
          <a:xfrm>
            <a:off x="1380630" y="361953"/>
            <a:ext cx="10190224" cy="601868"/>
          </a:xfrm>
        </p:spPr>
        <p:txBody>
          <a:bodyPr>
            <a:normAutofit/>
          </a:bodyPr>
          <a:lstStyle/>
          <a:p>
            <a:r>
              <a:rPr lang="en-US" sz="3400" dirty="0"/>
              <a:t>Sequestration Policy Proposals</a:t>
            </a:r>
          </a:p>
        </p:txBody>
      </p:sp>
      <p:sp>
        <p:nvSpPr>
          <p:cNvPr id="20" name="TextBox 19">
            <a:extLst>
              <a:ext uri="{FF2B5EF4-FFF2-40B4-BE49-F238E27FC236}">
                <a16:creationId xmlns:a16="http://schemas.microsoft.com/office/drawing/2014/main" id="{BA938702-BB3A-45C8-B45C-C8CC89441F8F}"/>
              </a:ext>
            </a:extLst>
          </p:cNvPr>
          <p:cNvSpPr txBox="1"/>
          <p:nvPr/>
        </p:nvSpPr>
        <p:spPr>
          <a:xfrm>
            <a:off x="1389037" y="977098"/>
            <a:ext cx="9885600" cy="4744376"/>
          </a:xfrm>
          <a:prstGeom prst="rect">
            <a:avLst/>
          </a:prstGeom>
          <a:noFill/>
        </p:spPr>
        <p:txBody>
          <a:bodyPr wrap="square" lIns="91440" tIns="45720" rIns="91440" bIns="45720" numCol="2" spcCol="360000" anchor="t">
            <a:spAutoFit/>
          </a:bodyPr>
          <a:lstStyle/>
          <a:p>
            <a:pPr marL="0" lvl="1" fontAlgn="base">
              <a:lnSpc>
                <a:spcPct val="108000"/>
              </a:lnSpc>
              <a:spcBef>
                <a:spcPts val="300"/>
              </a:spcBef>
            </a:pPr>
            <a:r>
              <a:rPr lang="en-US" sz="1600" b="1" dirty="0">
                <a:solidFill>
                  <a:srgbClr val="008FB4"/>
                </a:solidFill>
                <a:latin typeface="Myriad Pro" panose="020B0503030403020204"/>
              </a:rPr>
              <a:t>Forest and Agriculture Bioeconomy </a:t>
            </a:r>
          </a:p>
          <a:p>
            <a:pPr marL="283845" lvl="1" indent="-283845" fontAlgn="base">
              <a:lnSpc>
                <a:spcPct val="108000"/>
              </a:lnSpc>
              <a:spcBef>
                <a:spcPts val="300"/>
              </a:spcBef>
              <a:buFont typeface="Arial" panose="020B0604020202020204" pitchFamily="34" charset="0"/>
              <a:buChar char="•"/>
            </a:pPr>
            <a:r>
              <a:rPr lang="en-CA" sz="1400" dirty="0">
                <a:solidFill>
                  <a:schemeClr val="dk1"/>
                </a:solidFill>
                <a:latin typeface="Myriad Pro" panose="020B0503030403020204"/>
              </a:rPr>
              <a:t>Finalize the forest carbon offset protocol to increase the creation of forest offsets</a:t>
            </a:r>
          </a:p>
          <a:p>
            <a:pPr marL="283845" lvl="1" indent="-283845" fontAlgn="base">
              <a:lnSpc>
                <a:spcPct val="108000"/>
              </a:lnSpc>
              <a:spcBef>
                <a:spcPts val="300"/>
              </a:spcBef>
              <a:buFont typeface="Arial" panose="020B0604020202020204" pitchFamily="34" charset="0"/>
              <a:buChar char="•"/>
            </a:pPr>
            <a:r>
              <a:rPr lang="en-US" sz="1400" dirty="0">
                <a:solidFill>
                  <a:schemeClr val="dk1"/>
                </a:solidFill>
                <a:latin typeface="Myriad Pro" panose="020B0503030403020204"/>
              </a:rPr>
              <a:t>Near elimination of slash pile burning by 2030 </a:t>
            </a:r>
          </a:p>
          <a:p>
            <a:pPr marL="283845" lvl="1" indent="-283845" fontAlgn="base">
              <a:lnSpc>
                <a:spcPct val="108000"/>
              </a:lnSpc>
              <a:spcBef>
                <a:spcPts val="300"/>
              </a:spcBef>
              <a:buFont typeface="Arial" panose="020B0604020202020204" pitchFamily="34" charset="0"/>
              <a:buChar char="•"/>
            </a:pPr>
            <a:r>
              <a:rPr lang="en-CA" sz="1400" dirty="0">
                <a:solidFill>
                  <a:schemeClr val="dk1"/>
                </a:solidFill>
                <a:latin typeface="Myriad Pro" panose="020B0503030403020204"/>
              </a:rPr>
              <a:t>Grow our carbon sinks through investments in reforestation </a:t>
            </a:r>
            <a:r>
              <a:rPr lang="en-US" sz="1400" dirty="0">
                <a:solidFill>
                  <a:schemeClr val="dk1"/>
                </a:solidFill>
                <a:latin typeface="Myriad Pro" panose="020B0503030403020204"/>
              </a:rPr>
              <a:t>and the federal 2 Billion Trees commitment</a:t>
            </a:r>
          </a:p>
          <a:p>
            <a:pPr marL="283845" lvl="1" indent="-283845" fontAlgn="base">
              <a:lnSpc>
                <a:spcPct val="108000"/>
              </a:lnSpc>
              <a:spcBef>
                <a:spcPts val="300"/>
              </a:spcBef>
              <a:buFont typeface="Arial" panose="020B0604020202020204" pitchFamily="34" charset="0"/>
              <a:buChar char="•"/>
            </a:pPr>
            <a:r>
              <a:rPr lang="en-CA" sz="1400" dirty="0">
                <a:solidFill>
                  <a:schemeClr val="dk1"/>
                </a:solidFill>
                <a:latin typeface="Myriad Pro" panose="020B0503030403020204"/>
              </a:rPr>
              <a:t>Evaluate additional reforestation and forest management activities in forest </a:t>
            </a:r>
            <a:r>
              <a:rPr lang="en-CA" sz="1400" dirty="0">
                <a:latin typeface="Myriad Pro" panose="020B0503030403020204"/>
              </a:rPr>
              <a:t>health and foster </a:t>
            </a:r>
            <a:br>
              <a:rPr lang="en-CA" sz="1400" dirty="0">
                <a:latin typeface="Myriad Pro" panose="020B0503030403020204"/>
              </a:rPr>
            </a:br>
            <a:r>
              <a:rPr lang="en-CA" sz="1400" dirty="0">
                <a:latin typeface="Myriad Pro" panose="020B0503030403020204"/>
              </a:rPr>
              <a:t>climate resilient forests (e.g., fertilization, forest health, wildfire prevention)</a:t>
            </a:r>
          </a:p>
          <a:p>
            <a:pPr marL="283845" lvl="1" indent="-283845" fontAlgn="base">
              <a:lnSpc>
                <a:spcPct val="108000"/>
              </a:lnSpc>
              <a:spcBef>
                <a:spcPts val="300"/>
              </a:spcBef>
              <a:buFont typeface="Arial" panose="020B0604020202020204" pitchFamily="34" charset="0"/>
              <a:buChar char="•"/>
            </a:pPr>
            <a:r>
              <a:rPr lang="en-CA" sz="1400" dirty="0">
                <a:latin typeface="Myriad Pro" panose="020B0503030403020204"/>
              </a:rPr>
              <a:t>Align activities with Old Growth Strategic Review implementation</a:t>
            </a:r>
          </a:p>
          <a:p>
            <a:pPr marL="283845" lvl="1" indent="-283845" fontAlgn="base">
              <a:lnSpc>
                <a:spcPct val="108000"/>
              </a:lnSpc>
              <a:spcBef>
                <a:spcPts val="300"/>
              </a:spcBef>
              <a:buFont typeface="Arial" panose="020B0604020202020204" pitchFamily="34" charset="0"/>
              <a:buChar char="•"/>
            </a:pPr>
            <a:r>
              <a:rPr lang="en-CA" sz="1400" dirty="0">
                <a:solidFill>
                  <a:schemeClr val="dk1"/>
                </a:solidFill>
                <a:latin typeface="Myriad Pro" panose="020B0503030403020204"/>
              </a:rPr>
              <a:t>Support investment in the production of bioproducts and bioenergy opportunities</a:t>
            </a:r>
          </a:p>
          <a:p>
            <a:pPr marL="283845" lvl="1" indent="-283845">
              <a:lnSpc>
                <a:spcPct val="108000"/>
              </a:lnSpc>
              <a:spcBef>
                <a:spcPts val="300"/>
              </a:spcBef>
              <a:buFont typeface="Arial" panose="020B0604020202020204" pitchFamily="34" charset="0"/>
              <a:buChar char="•"/>
            </a:pPr>
            <a:r>
              <a:rPr lang="en-US" sz="1400" dirty="0">
                <a:latin typeface="Myriad Pro" panose="020B0503030403020204"/>
              </a:rPr>
              <a:t>Encourage regenerative agricultural, </a:t>
            </a:r>
            <a:r>
              <a:rPr lang="en-US" sz="1400" dirty="0" err="1">
                <a:latin typeface="Myriad Pro" panose="020B0503030403020204"/>
              </a:rPr>
              <a:t>AgriTech</a:t>
            </a:r>
            <a:r>
              <a:rPr lang="en-US" sz="1400" dirty="0">
                <a:latin typeface="Myriad Pro" panose="020B0503030403020204"/>
              </a:rPr>
              <a:t> and carbon sequestration practices on agricultural land </a:t>
            </a:r>
            <a:endParaRPr lang="en-US" sz="1400" dirty="0"/>
          </a:p>
          <a:p>
            <a:pPr marL="283845" lvl="1" indent="-283845" fontAlgn="base">
              <a:lnSpc>
                <a:spcPct val="108000"/>
              </a:lnSpc>
              <a:spcBef>
                <a:spcPts val="300"/>
              </a:spcBef>
              <a:spcAft>
                <a:spcPts val="1200"/>
              </a:spcAft>
              <a:buFont typeface="Arial" panose="020B0604020202020204" pitchFamily="34" charset="0"/>
              <a:buChar char="•"/>
            </a:pPr>
            <a:r>
              <a:rPr lang="en-US" sz="1400" dirty="0">
                <a:latin typeface="Myriad Pro" panose="020B0503030403020204"/>
              </a:rPr>
              <a:t>Support increased on-farm efficiencies and fuel switching, and anaerobic digesters for biogas production</a:t>
            </a:r>
            <a:endParaRPr lang="en-US" sz="1400" b="1" dirty="0">
              <a:solidFill>
                <a:srgbClr val="008FB4"/>
              </a:solidFill>
              <a:latin typeface="Myriad Pro" panose="020B0503030403020204"/>
            </a:endParaRPr>
          </a:p>
          <a:p>
            <a:pPr marL="0" lvl="1" fontAlgn="base">
              <a:lnSpc>
                <a:spcPct val="108000"/>
              </a:lnSpc>
              <a:spcBef>
                <a:spcPts val="300"/>
              </a:spcBef>
            </a:pPr>
            <a:r>
              <a:rPr lang="en-US" sz="1600" b="1" dirty="0">
                <a:solidFill>
                  <a:srgbClr val="008FB4"/>
                </a:solidFill>
                <a:latin typeface="Myriad Pro" panose="020B0503030403020204"/>
              </a:rPr>
              <a:t>Negative Emission Technologies </a:t>
            </a:r>
            <a:br>
              <a:rPr lang="en-US" sz="1600" b="1" dirty="0">
                <a:solidFill>
                  <a:srgbClr val="008FB4"/>
                </a:solidFill>
                <a:latin typeface="Myriad Pro" panose="020B0503030403020204"/>
              </a:rPr>
            </a:br>
            <a:r>
              <a:rPr lang="en-US" sz="1600" dirty="0">
                <a:solidFill>
                  <a:srgbClr val="008FB4"/>
                </a:solidFill>
                <a:latin typeface="Myriad Pro" panose="020B0503030403020204"/>
              </a:rPr>
              <a:t>(e.g. direct air carbon capture)</a:t>
            </a:r>
          </a:p>
          <a:p>
            <a:pPr marL="283845" indent="-283845" fontAlgn="base">
              <a:lnSpc>
                <a:spcPct val="108000"/>
              </a:lnSpc>
              <a:spcBef>
                <a:spcPts val="300"/>
              </a:spcBef>
              <a:buFont typeface="Arial" panose="020B0604020202020204" pitchFamily="34" charset="0"/>
              <a:buChar char="•"/>
            </a:pPr>
            <a:r>
              <a:rPr lang="en-US" sz="1400" dirty="0">
                <a:solidFill>
                  <a:srgbClr val="000000"/>
                </a:solidFill>
                <a:latin typeface="Myriad Pro" panose="020B0503030403020204"/>
              </a:rPr>
              <a:t>Part of overall strategy to meet legislated targets and commitment to net zero by 2050</a:t>
            </a:r>
          </a:p>
          <a:p>
            <a:pPr marL="283845" indent="-283845" fontAlgn="base">
              <a:lnSpc>
                <a:spcPct val="108000"/>
              </a:lnSpc>
              <a:spcBef>
                <a:spcPts val="300"/>
              </a:spcBef>
              <a:buFont typeface="Arial" panose="020B0604020202020204" pitchFamily="34" charset="0"/>
              <a:buChar char="•"/>
            </a:pPr>
            <a:r>
              <a:rPr lang="en-US" sz="1400" dirty="0">
                <a:solidFill>
                  <a:srgbClr val="000000"/>
                </a:solidFill>
                <a:latin typeface="Myriad Pro" panose="020B0503030403020204"/>
              </a:rPr>
              <a:t>Support development of clear and consistent definitions of NET accounting standards for high quality offset credits and determine how they are accounted for in provincial and national inventories </a:t>
            </a:r>
            <a:endParaRPr lang="en-US" sz="1400" i="1" dirty="0">
              <a:solidFill>
                <a:srgbClr val="000000"/>
              </a:solidFill>
              <a:highlight>
                <a:srgbClr val="FFFF00"/>
              </a:highlight>
              <a:latin typeface="Myriad Pro" panose="020B0503030403020204"/>
            </a:endParaRPr>
          </a:p>
        </p:txBody>
      </p:sp>
      <p:pic>
        <p:nvPicPr>
          <p:cNvPr id="28" name="Picture 27" descr="Logo, icon&#10;&#10;Description automatically generated">
            <a:extLst>
              <a:ext uri="{FF2B5EF4-FFF2-40B4-BE49-F238E27FC236}">
                <a16:creationId xmlns:a16="http://schemas.microsoft.com/office/drawing/2014/main" id="{1E015FE7-64FC-4ED6-A982-06B80016B2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3525" y="234125"/>
            <a:ext cx="867600" cy="867600"/>
          </a:xfrm>
          <a:prstGeom prst="rect">
            <a:avLst/>
          </a:prstGeom>
        </p:spPr>
      </p:pic>
      <p:pic>
        <p:nvPicPr>
          <p:cNvPr id="4" name="Picture 3" descr="Looking up at tall trees&#10;&#10;Description automatically generated with low confidence">
            <a:extLst>
              <a:ext uri="{FF2B5EF4-FFF2-40B4-BE49-F238E27FC236}">
                <a16:creationId xmlns:a16="http://schemas.microsoft.com/office/drawing/2014/main" id="{C1840018-7552-8C45-A526-8E1140FD14D7}"/>
              </a:ext>
            </a:extLst>
          </p:cNvPr>
          <p:cNvPicPr>
            <a:picLocks/>
          </p:cNvPicPr>
          <p:nvPr/>
        </p:nvPicPr>
        <p:blipFill rotWithShape="1">
          <a:blip r:embed="rId4" cstate="print">
            <a:extLst>
              <a:ext uri="{28A0092B-C50C-407E-A947-70E740481C1C}">
                <a14:useLocalDpi xmlns:a14="http://schemas.microsoft.com/office/drawing/2010/main"/>
              </a:ext>
            </a:extLst>
          </a:blip>
          <a:srcRect r="-33"/>
          <a:stretch/>
        </p:blipFill>
        <p:spPr>
          <a:xfrm>
            <a:off x="6490472" y="3143146"/>
            <a:ext cx="4802400" cy="2339835"/>
          </a:xfrm>
          <a:prstGeom prst="rect">
            <a:avLst/>
          </a:prstGeom>
        </p:spPr>
      </p:pic>
    </p:spTree>
    <p:extLst>
      <p:ext uri="{BB962C8B-B14F-4D97-AF65-F5344CB8AC3E}">
        <p14:creationId xmlns:p14="http://schemas.microsoft.com/office/powerpoint/2010/main" val="166761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7ADE9A2-8706-45E8-BEEE-2D56BA3BB6E2}"/>
              </a:ext>
            </a:extLst>
          </p:cNvPr>
          <p:cNvGraphicFramePr>
            <a:graphicFrameLocks/>
          </p:cNvGraphicFramePr>
          <p:nvPr/>
        </p:nvGraphicFramePr>
        <p:xfrm>
          <a:off x="651922" y="1268413"/>
          <a:ext cx="11072884" cy="3803331"/>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160DCD6E-5864-456E-BAC0-4CB5E28A1F59}"/>
              </a:ext>
            </a:extLst>
          </p:cNvPr>
          <p:cNvSpPr>
            <a:spLocks noGrp="1"/>
          </p:cNvSpPr>
          <p:nvPr>
            <p:ph type="title"/>
          </p:nvPr>
        </p:nvSpPr>
        <p:spPr>
          <a:xfrm>
            <a:off x="1370916" y="227883"/>
            <a:ext cx="8137200" cy="1325563"/>
          </a:xfrm>
        </p:spPr>
        <p:txBody>
          <a:bodyPr>
            <a:normAutofit/>
          </a:bodyPr>
          <a:lstStyle/>
          <a:p>
            <a:r>
              <a:rPr lang="en-CA" sz="3400" dirty="0"/>
              <a:t>Roadmap Reductions/</a:t>
            </a:r>
            <a:br>
              <a:rPr lang="en-CA" sz="3400" dirty="0"/>
            </a:br>
            <a:r>
              <a:rPr lang="en-CA" sz="3400" dirty="0"/>
              <a:t>Reaching the 2030 target</a:t>
            </a:r>
          </a:p>
        </p:txBody>
      </p:sp>
      <p:grpSp>
        <p:nvGrpSpPr>
          <p:cNvPr id="17" name="Group 16">
            <a:extLst>
              <a:ext uri="{FF2B5EF4-FFF2-40B4-BE49-F238E27FC236}">
                <a16:creationId xmlns:a16="http://schemas.microsoft.com/office/drawing/2014/main" id="{36B7CBD2-1F55-47FD-93FA-79D1F199143C}"/>
              </a:ext>
            </a:extLst>
          </p:cNvPr>
          <p:cNvGrpSpPr/>
          <p:nvPr/>
        </p:nvGrpSpPr>
        <p:grpSpPr>
          <a:xfrm>
            <a:off x="271211" y="237725"/>
            <a:ext cx="864000" cy="864000"/>
            <a:chOff x="334180" y="179277"/>
            <a:chExt cx="864000" cy="864000"/>
          </a:xfrm>
        </p:grpSpPr>
        <p:sp>
          <p:nvSpPr>
            <p:cNvPr id="19" name="Oval 18">
              <a:extLst>
                <a:ext uri="{FF2B5EF4-FFF2-40B4-BE49-F238E27FC236}">
                  <a16:creationId xmlns:a16="http://schemas.microsoft.com/office/drawing/2014/main" id="{7F3934F5-CF00-4C84-A9FB-D16E6DBF622F}"/>
                </a:ext>
              </a:extLst>
            </p:cNvPr>
            <p:cNvSpPr/>
            <p:nvPr/>
          </p:nvSpPr>
          <p:spPr>
            <a:xfrm>
              <a:off x="334180" y="179277"/>
              <a:ext cx="864000" cy="864000"/>
            </a:xfrm>
            <a:prstGeom prst="ellipse">
              <a:avLst/>
            </a:prstGeom>
            <a:solidFill>
              <a:srgbClr val="002A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raphic 20" descr="Download from cloud with solid fill">
              <a:extLst>
                <a:ext uri="{FF2B5EF4-FFF2-40B4-BE49-F238E27FC236}">
                  <a16:creationId xmlns:a16="http://schemas.microsoft.com/office/drawing/2014/main" id="{C6D22536-3B48-4116-93B1-D13433A588F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1180" y="296277"/>
              <a:ext cx="630000" cy="630000"/>
            </a:xfrm>
            <a:prstGeom prst="rect">
              <a:avLst/>
            </a:prstGeom>
            <a:effectLst>
              <a:outerShdw blurRad="50800" dist="38100" dir="2700000" algn="tl" rotWithShape="0">
                <a:prstClr val="black">
                  <a:alpha val="40000"/>
                </a:prstClr>
              </a:outerShdw>
            </a:effectLst>
          </p:spPr>
        </p:pic>
      </p:grpSp>
      <p:sp>
        <p:nvSpPr>
          <p:cNvPr id="22" name="TextBox 21">
            <a:extLst>
              <a:ext uri="{FF2B5EF4-FFF2-40B4-BE49-F238E27FC236}">
                <a16:creationId xmlns:a16="http://schemas.microsoft.com/office/drawing/2014/main" id="{CCAACB44-ABD3-4E77-A8B9-1EDFB779AFA1}"/>
              </a:ext>
            </a:extLst>
          </p:cNvPr>
          <p:cNvSpPr txBox="1"/>
          <p:nvPr/>
        </p:nvSpPr>
        <p:spPr>
          <a:xfrm>
            <a:off x="1380836" y="4832036"/>
            <a:ext cx="10745485" cy="610424"/>
          </a:xfrm>
          <a:prstGeom prst="rect">
            <a:avLst/>
          </a:prstGeom>
          <a:noFill/>
        </p:spPr>
        <p:txBody>
          <a:bodyPr wrap="square" lIns="91440" tIns="45720" rIns="91440" bIns="45720" anchor="t">
            <a:spAutoFit/>
          </a:bodyPr>
          <a:lstStyle/>
          <a:p>
            <a:pPr marL="285750" indent="-285750">
              <a:spcBef>
                <a:spcPts val="200"/>
              </a:spcBef>
              <a:buFont typeface="Arial" panose="020B0604020202020204" pitchFamily="34" charset="0"/>
              <a:buChar char="•"/>
            </a:pPr>
            <a:r>
              <a:rPr lang="en-US" sz="1600" dirty="0">
                <a:latin typeface="Myriad Pro" panose="020B0503030403020204" pitchFamily="34" charset="0"/>
              </a:rPr>
              <a:t>By using all pathways together, the Roadmap allows B.C. to meet the legislated 2030 target</a:t>
            </a:r>
          </a:p>
          <a:p>
            <a:pPr marL="285750" indent="-285750">
              <a:spcBef>
                <a:spcPts val="200"/>
              </a:spcBef>
              <a:buFont typeface="Arial" panose="020B0604020202020204" pitchFamily="34" charset="0"/>
              <a:buChar char="•"/>
            </a:pPr>
            <a:r>
              <a:rPr lang="en-US" sz="1600" dirty="0">
                <a:latin typeface="Myriad Pro" panose="020B0503030403020204" pitchFamily="34" charset="0"/>
              </a:rPr>
              <a:t>Sequestration policies provide real further reductions but are not included in reductions to reach the 2030 target</a:t>
            </a:r>
            <a:endParaRPr lang="en-US" sz="1600" dirty="0">
              <a:latin typeface="Myriad Pro" panose="020B0503030403020204" pitchFamily="34" charset="0"/>
              <a:cs typeface="Calibri"/>
            </a:endParaRPr>
          </a:p>
        </p:txBody>
      </p:sp>
      <p:sp>
        <p:nvSpPr>
          <p:cNvPr id="3" name="Star: 5 Points 2">
            <a:extLst>
              <a:ext uri="{FF2B5EF4-FFF2-40B4-BE49-F238E27FC236}">
                <a16:creationId xmlns:a16="http://schemas.microsoft.com/office/drawing/2014/main" id="{211411B7-ADED-4651-8D1B-9FA00E7A2ACB}"/>
              </a:ext>
            </a:extLst>
          </p:cNvPr>
          <p:cNvSpPr/>
          <p:nvPr/>
        </p:nvSpPr>
        <p:spPr>
          <a:xfrm>
            <a:off x="11161827" y="2555029"/>
            <a:ext cx="372534" cy="3251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528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94F0FB2-67D0-42D6-BCA5-237975296214}"/>
              </a:ext>
            </a:extLst>
          </p:cNvPr>
          <p:cNvSpPr/>
          <p:nvPr/>
        </p:nvSpPr>
        <p:spPr>
          <a:xfrm>
            <a:off x="371475" y="3404173"/>
            <a:ext cx="11449050" cy="2511505"/>
          </a:xfrm>
          <a:prstGeom prst="roundRect">
            <a:avLst>
              <a:gd name="adj" fmla="val 6955"/>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168275" indent="-168275" defTabSz="711200">
              <a:lnSpc>
                <a:spcPct val="90000"/>
              </a:lnSpc>
              <a:spcBef>
                <a:spcPct val="0"/>
              </a:spcBef>
              <a:spcAft>
                <a:spcPct val="35000"/>
              </a:spcAft>
              <a:buFont typeface="Arial" panose="020B0604020202020204" pitchFamily="34" charset="0"/>
              <a:buChar char="•"/>
            </a:pPr>
            <a:r>
              <a:rPr lang="en-US" sz="1450" dirty="0">
                <a:solidFill>
                  <a:schemeClr val="tx1"/>
                </a:solidFill>
                <a:latin typeface="Myriad Pro" panose="020B0503030403020204"/>
              </a:rPr>
              <a:t>Interest in decarbonizing buildings and transportation options in Nations </a:t>
            </a:r>
          </a:p>
          <a:p>
            <a:pPr marL="168275" indent="-168275" defTabSz="711200">
              <a:lnSpc>
                <a:spcPct val="90000"/>
              </a:lnSpc>
              <a:spcBef>
                <a:spcPct val="0"/>
              </a:spcBef>
              <a:spcAft>
                <a:spcPct val="35000"/>
              </a:spcAft>
              <a:buFont typeface="Arial" panose="020B0604020202020204" pitchFamily="34" charset="0"/>
              <a:buChar char="•"/>
            </a:pPr>
            <a:r>
              <a:rPr lang="en-US" sz="1450" dirty="0">
                <a:solidFill>
                  <a:schemeClr val="tx1"/>
                </a:solidFill>
                <a:latin typeface="Myriad Pro" panose="020B0503030403020204"/>
              </a:rPr>
              <a:t>Develop new revenue options from bioeconomy and offsets </a:t>
            </a:r>
            <a:endParaRPr lang="en-CA" sz="1450" dirty="0">
              <a:solidFill>
                <a:schemeClr val="tx1"/>
              </a:solidFill>
              <a:latin typeface="Myriad Pro" panose="020B0503030403020204"/>
            </a:endParaRPr>
          </a:p>
          <a:p>
            <a:pPr marL="168275" indent="-168275" defTabSz="711200">
              <a:lnSpc>
                <a:spcPct val="90000"/>
              </a:lnSpc>
              <a:spcBef>
                <a:spcPct val="0"/>
              </a:spcBef>
              <a:spcAft>
                <a:spcPct val="35000"/>
              </a:spcAft>
              <a:buFont typeface="Arial" panose="020B0604020202020204" pitchFamily="34" charset="0"/>
              <a:buChar char="•"/>
            </a:pPr>
            <a:r>
              <a:rPr lang="en-US" sz="1450" dirty="0">
                <a:solidFill>
                  <a:schemeClr val="tx1"/>
                </a:solidFill>
                <a:latin typeface="Myriad Pro" panose="020B0503030403020204"/>
              </a:rPr>
              <a:t>Increase Indigenous workforce involvement in building enhancement and decarbonization (remote community energy/energy coach programs); ZEV sector (including charging/hydrogen fueling stations); negative emissions technology/ CCUS </a:t>
            </a:r>
          </a:p>
          <a:p>
            <a:pPr marL="168275" indent="-168275" defTabSz="711200">
              <a:lnSpc>
                <a:spcPct val="90000"/>
              </a:lnSpc>
              <a:spcBef>
                <a:spcPct val="0"/>
              </a:spcBef>
              <a:spcAft>
                <a:spcPct val="35000"/>
              </a:spcAft>
              <a:buFont typeface="Arial" panose="020B0604020202020204" pitchFamily="34" charset="0"/>
              <a:buChar char="•"/>
            </a:pPr>
            <a:r>
              <a:rPr lang="en-CA" sz="1450" dirty="0">
                <a:solidFill>
                  <a:schemeClr val="tx1"/>
                </a:solidFill>
                <a:latin typeface="Myriad Pro" panose="020B0503030403020204"/>
              </a:rPr>
              <a:t>Capacity support for Indigenous innovation in industrial decarbonization </a:t>
            </a:r>
            <a:r>
              <a:rPr lang="en-US" sz="1450" dirty="0">
                <a:solidFill>
                  <a:schemeClr val="tx1"/>
                </a:solidFill>
                <a:latin typeface="Myriad Pro" panose="020B0503030403020204"/>
              </a:rPr>
              <a:t>and low carbon industrial growth, and climate engagement</a:t>
            </a:r>
            <a:endParaRPr lang="en-CA" sz="1450" dirty="0">
              <a:solidFill>
                <a:schemeClr val="tx1"/>
              </a:solidFill>
              <a:latin typeface="Myriad Pro" panose="020B0503030403020204"/>
            </a:endParaRPr>
          </a:p>
          <a:p>
            <a:pPr marL="168275" indent="-168275" defTabSz="711200">
              <a:lnSpc>
                <a:spcPct val="90000"/>
              </a:lnSpc>
              <a:spcBef>
                <a:spcPct val="0"/>
              </a:spcBef>
              <a:spcAft>
                <a:spcPct val="35000"/>
              </a:spcAft>
              <a:buFont typeface="Arial" panose="020B0604020202020204" pitchFamily="34" charset="0"/>
              <a:buChar char="•"/>
            </a:pPr>
            <a:r>
              <a:rPr lang="en-US" sz="1450" dirty="0">
                <a:solidFill>
                  <a:schemeClr val="tx1"/>
                </a:solidFill>
                <a:latin typeface="Myriad Pro" panose="020B0503030403020204"/>
              </a:rPr>
              <a:t>Desire for skills training to pursue new low carbon economic opportunities</a:t>
            </a:r>
          </a:p>
          <a:p>
            <a:pPr marL="168275" indent="-168275" defTabSz="711200">
              <a:lnSpc>
                <a:spcPct val="90000"/>
              </a:lnSpc>
              <a:spcBef>
                <a:spcPct val="0"/>
              </a:spcBef>
              <a:spcAft>
                <a:spcPct val="35000"/>
              </a:spcAft>
              <a:buFont typeface="Arial" panose="020B0604020202020204" pitchFamily="34" charset="0"/>
              <a:buChar char="•"/>
            </a:pPr>
            <a:r>
              <a:rPr lang="en-US" sz="1450" dirty="0">
                <a:solidFill>
                  <a:schemeClr val="tx1"/>
                </a:solidFill>
                <a:latin typeface="Myriad Pro" panose="020B0503030403020204"/>
              </a:rPr>
              <a:t>Forthcoming Indigenous Clean Energy Opportunities Review</a:t>
            </a:r>
          </a:p>
          <a:p>
            <a:pPr marL="168275" indent="-168275" defTabSz="711200">
              <a:lnSpc>
                <a:spcPct val="90000"/>
              </a:lnSpc>
              <a:spcBef>
                <a:spcPct val="0"/>
              </a:spcBef>
              <a:spcAft>
                <a:spcPct val="35000"/>
              </a:spcAft>
              <a:buFont typeface="Arial" panose="020B0604020202020204" pitchFamily="34" charset="0"/>
              <a:buChar char="•"/>
            </a:pPr>
            <a:r>
              <a:rPr lang="en-US" sz="1450" dirty="0">
                <a:solidFill>
                  <a:schemeClr val="tx1"/>
                </a:solidFill>
                <a:latin typeface="Myriad Pro" panose="020B0503030403020204"/>
              </a:rPr>
              <a:t>Existing Renewable Energy for Remote Communities Strategy</a:t>
            </a:r>
          </a:p>
        </p:txBody>
      </p:sp>
      <p:sp>
        <p:nvSpPr>
          <p:cNvPr id="10" name="Title 5">
            <a:extLst>
              <a:ext uri="{FF2B5EF4-FFF2-40B4-BE49-F238E27FC236}">
                <a16:creationId xmlns:a16="http://schemas.microsoft.com/office/drawing/2014/main" id="{9CB58D53-4EC8-4CAD-AD27-524482FA7950}"/>
              </a:ext>
            </a:extLst>
          </p:cNvPr>
          <p:cNvSpPr>
            <a:spLocks noGrp="1"/>
          </p:cNvSpPr>
          <p:nvPr>
            <p:ph type="title"/>
          </p:nvPr>
        </p:nvSpPr>
        <p:spPr>
          <a:xfrm>
            <a:off x="1376170" y="357649"/>
            <a:ext cx="10190224" cy="601868"/>
          </a:xfrm>
        </p:spPr>
        <p:txBody>
          <a:bodyPr>
            <a:normAutofit/>
          </a:bodyPr>
          <a:lstStyle/>
          <a:p>
            <a:r>
              <a:rPr lang="en-US" sz="3400" dirty="0"/>
              <a:t>Reconciliation</a:t>
            </a:r>
          </a:p>
        </p:txBody>
      </p:sp>
      <p:grpSp>
        <p:nvGrpSpPr>
          <p:cNvPr id="11" name="Group 10">
            <a:extLst>
              <a:ext uri="{FF2B5EF4-FFF2-40B4-BE49-F238E27FC236}">
                <a16:creationId xmlns:a16="http://schemas.microsoft.com/office/drawing/2014/main" id="{5CA4C64A-9026-471C-AC7B-7C09B179A7DB}"/>
              </a:ext>
            </a:extLst>
          </p:cNvPr>
          <p:cNvGrpSpPr/>
          <p:nvPr/>
        </p:nvGrpSpPr>
        <p:grpSpPr>
          <a:xfrm>
            <a:off x="263525" y="237725"/>
            <a:ext cx="864000" cy="864000"/>
            <a:chOff x="299576" y="190271"/>
            <a:chExt cx="864000" cy="864000"/>
          </a:xfrm>
        </p:grpSpPr>
        <p:sp>
          <p:nvSpPr>
            <p:cNvPr id="12" name="Oval 11">
              <a:extLst>
                <a:ext uri="{FF2B5EF4-FFF2-40B4-BE49-F238E27FC236}">
                  <a16:creationId xmlns:a16="http://schemas.microsoft.com/office/drawing/2014/main" id="{4A009A8B-FC23-4221-9B25-C1888BCF745E}"/>
                </a:ext>
              </a:extLst>
            </p:cNvPr>
            <p:cNvSpPr/>
            <p:nvPr/>
          </p:nvSpPr>
          <p:spPr>
            <a:xfrm>
              <a:off x="299576" y="190271"/>
              <a:ext cx="864000" cy="864000"/>
            </a:xfrm>
            <a:prstGeom prst="ellipse">
              <a:avLst/>
            </a:prstGeom>
            <a:solidFill>
              <a:srgbClr val="002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Infinity with solid fill">
              <a:extLst>
                <a:ext uri="{FF2B5EF4-FFF2-40B4-BE49-F238E27FC236}">
                  <a16:creationId xmlns:a16="http://schemas.microsoft.com/office/drawing/2014/main" id="{DB8F809F-615D-4356-B102-323811CBBF8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16576" y="299572"/>
              <a:ext cx="630000" cy="630000"/>
            </a:xfrm>
            <a:prstGeom prst="rect">
              <a:avLst/>
            </a:prstGeom>
            <a:effectLst>
              <a:outerShdw blurRad="50800" dist="38100" dir="2700000" algn="tl" rotWithShape="0">
                <a:prstClr val="black">
                  <a:alpha val="40000"/>
                </a:prstClr>
              </a:outerShdw>
            </a:effectLst>
          </p:spPr>
        </p:pic>
      </p:grpSp>
      <p:sp>
        <p:nvSpPr>
          <p:cNvPr id="14" name="TextBox 13">
            <a:extLst>
              <a:ext uri="{FF2B5EF4-FFF2-40B4-BE49-F238E27FC236}">
                <a16:creationId xmlns:a16="http://schemas.microsoft.com/office/drawing/2014/main" id="{4434240E-E6E2-4ADC-B46B-DB1581DB1A4E}"/>
              </a:ext>
            </a:extLst>
          </p:cNvPr>
          <p:cNvSpPr txBox="1"/>
          <p:nvPr/>
        </p:nvSpPr>
        <p:spPr>
          <a:xfrm>
            <a:off x="334962" y="3057253"/>
            <a:ext cx="3277667" cy="369332"/>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70AD47"/>
                </a:solidFill>
                <a:effectLst/>
                <a:uLnTx/>
                <a:uFillTx/>
                <a:latin typeface="Myriad Pro" panose="020B0503030403020204"/>
                <a:ea typeface="+mn-ea"/>
                <a:cs typeface="+mn-cs"/>
              </a:rPr>
              <a:t>Examples:</a:t>
            </a:r>
          </a:p>
        </p:txBody>
      </p:sp>
      <p:sp>
        <p:nvSpPr>
          <p:cNvPr id="15" name="TextBox 14">
            <a:extLst>
              <a:ext uri="{FF2B5EF4-FFF2-40B4-BE49-F238E27FC236}">
                <a16:creationId xmlns:a16="http://schemas.microsoft.com/office/drawing/2014/main" id="{954EEA40-CC0C-4B67-AD6C-0C90AD50939B}"/>
              </a:ext>
            </a:extLst>
          </p:cNvPr>
          <p:cNvSpPr txBox="1"/>
          <p:nvPr/>
        </p:nvSpPr>
        <p:spPr>
          <a:xfrm>
            <a:off x="3255316" y="1210207"/>
            <a:ext cx="2954529" cy="1825704"/>
          </a:xfrm>
          <a:prstGeom prst="roundRect">
            <a:avLst/>
          </a:prstGeom>
          <a:solidFill>
            <a:srgbClr val="008CB3">
              <a:alpha val="80000"/>
            </a:srgbClr>
          </a:solidFill>
          <a:effectLst>
            <a:outerShdw blurRad="50800" dist="38100" dir="2700000" algn="tl" rotWithShape="0">
              <a:prstClr val="black">
                <a:alpha val="40000"/>
              </a:prstClr>
            </a:outerShdw>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500" b="1" i="1" u="none" strike="noStrike" kern="1200" cap="none" spc="0" normalizeH="0" baseline="0" noProof="0" dirty="0">
                <a:ln>
                  <a:noFill/>
                </a:ln>
                <a:solidFill>
                  <a:prstClr val="white"/>
                </a:solidFill>
                <a:effectLst/>
                <a:uLnTx/>
                <a:uFillTx/>
                <a:latin typeface="Myriad Pro" panose="020B0503030403020204"/>
                <a:ea typeface="+mn-ea"/>
                <a:cs typeface="+mn-cs"/>
              </a:rPr>
              <a:t>Roadmap </a:t>
            </a:r>
            <a:r>
              <a:rPr kumimoji="0" lang="en-CA" sz="1500" b="1" i="0" u="none" strike="noStrike" kern="1200" cap="none" spc="0" normalizeH="0" baseline="0" noProof="0" dirty="0">
                <a:ln>
                  <a:noFill/>
                </a:ln>
                <a:solidFill>
                  <a:prstClr val="white"/>
                </a:solidFill>
                <a:effectLst/>
                <a:uLnTx/>
                <a:uFillTx/>
                <a:latin typeface="Myriad Pro" panose="020B0503030403020204"/>
                <a:ea typeface="+mn-ea"/>
                <a:cs typeface="+mn-cs"/>
              </a:rPr>
              <a:t>developed alongside Indigenous engagements; </a:t>
            </a:r>
            <a:r>
              <a:rPr kumimoji="0" lang="en-CA" sz="1500" b="0" i="0" u="none" strike="noStrike" kern="1200" cap="none" spc="0" normalizeH="0" baseline="0" noProof="0" dirty="0">
                <a:ln>
                  <a:noFill/>
                </a:ln>
                <a:solidFill>
                  <a:prstClr val="white"/>
                </a:solidFill>
                <a:effectLst/>
                <a:uLnTx/>
                <a:uFillTx/>
                <a:latin typeface="Myriad Pro" panose="020B0503030403020204"/>
                <a:ea typeface="+mn-ea"/>
                <a:cs typeface="+mn-cs"/>
              </a:rPr>
              <a:t>policies designed to support reconciliation outcomes </a:t>
            </a:r>
          </a:p>
        </p:txBody>
      </p:sp>
      <p:sp>
        <p:nvSpPr>
          <p:cNvPr id="16" name="TextBox 15">
            <a:extLst>
              <a:ext uri="{FF2B5EF4-FFF2-40B4-BE49-F238E27FC236}">
                <a16:creationId xmlns:a16="http://schemas.microsoft.com/office/drawing/2014/main" id="{6EDC0B85-BE62-41F2-BD5B-EAFAF7A3027A}"/>
              </a:ext>
            </a:extLst>
          </p:cNvPr>
          <p:cNvSpPr txBox="1"/>
          <p:nvPr/>
        </p:nvSpPr>
        <p:spPr>
          <a:xfrm>
            <a:off x="6583679" y="1210207"/>
            <a:ext cx="5236846" cy="1825704"/>
          </a:xfrm>
          <a:prstGeom prst="roundRect">
            <a:avLst/>
          </a:prstGeom>
          <a:solidFill>
            <a:srgbClr val="00B2E2">
              <a:alpha val="74902"/>
            </a:srgbClr>
          </a:solidFill>
          <a:effectLst>
            <a:outerShdw blurRad="50800" dist="38100" dir="2700000" algn="tl" rotWithShape="0">
              <a:prstClr val="black">
                <a:alpha val="40000"/>
              </a:prstClr>
            </a:outerShdw>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500" b="0" i="0" u="none" strike="noStrike" kern="1200" cap="none" spc="0" normalizeH="0" baseline="0" noProof="0" dirty="0">
                <a:ln>
                  <a:noFill/>
                </a:ln>
                <a:solidFill>
                  <a:prstClr val="white"/>
                </a:solidFill>
                <a:effectLst/>
                <a:uLnTx/>
                <a:uFillTx/>
                <a:latin typeface="Myriad Pro" panose="020B0503030403020204"/>
                <a:ea typeface="Calibri" panose="020F0502020204030204" pitchFamily="34" charset="0"/>
                <a:cs typeface="+mn-cs"/>
              </a:rPr>
              <a:t>As the action plan is implemented and Roadmap policies roll out there are</a:t>
            </a:r>
            <a:r>
              <a:rPr kumimoji="0" lang="en-CA" sz="1500" b="1" i="0" u="none" strike="noStrike" kern="1200" cap="none" spc="0" normalizeH="0" baseline="0" noProof="0" dirty="0">
                <a:ln>
                  <a:noFill/>
                </a:ln>
                <a:solidFill>
                  <a:prstClr val="white"/>
                </a:solidFill>
                <a:effectLst/>
                <a:uLnTx/>
                <a:uFillTx/>
                <a:latin typeface="Myriad Pro" panose="020B0503030403020204"/>
                <a:ea typeface="Calibri" panose="020F0502020204030204" pitchFamily="34" charset="0"/>
                <a:cs typeface="+mn-cs"/>
              </a:rPr>
              <a:t> opportunities to build stronger partnerships with Indigenous peoples</a:t>
            </a:r>
            <a:r>
              <a:rPr kumimoji="0" lang="en-CA" sz="1500" b="0" i="0" u="none" strike="noStrike" kern="1200" cap="none" spc="0" normalizeH="0" baseline="0" noProof="0" dirty="0">
                <a:ln>
                  <a:noFill/>
                </a:ln>
                <a:solidFill>
                  <a:prstClr val="white"/>
                </a:solidFill>
                <a:effectLst/>
                <a:uLnTx/>
                <a:uFillTx/>
                <a:latin typeface="Myriad Pro" panose="020B0503030403020204"/>
                <a:ea typeface="Calibri" panose="020F0502020204030204" pitchFamily="34" charset="0"/>
                <a:cs typeface="+mn-cs"/>
              </a:rPr>
              <a:t>, improve how decision-making is shared, and better incorporate Indigenous perspectives and interests into provincial climate mitigation and adaptation plans and policies</a:t>
            </a:r>
          </a:p>
        </p:txBody>
      </p:sp>
      <p:sp>
        <p:nvSpPr>
          <p:cNvPr id="17" name="TextBox 16">
            <a:extLst>
              <a:ext uri="{FF2B5EF4-FFF2-40B4-BE49-F238E27FC236}">
                <a16:creationId xmlns:a16="http://schemas.microsoft.com/office/drawing/2014/main" id="{7FC6B1D0-568D-4E9F-9FDC-DC566B9324C4}"/>
              </a:ext>
            </a:extLst>
          </p:cNvPr>
          <p:cNvSpPr txBox="1"/>
          <p:nvPr/>
        </p:nvSpPr>
        <p:spPr>
          <a:xfrm>
            <a:off x="405904" y="1210207"/>
            <a:ext cx="2475578" cy="1825704"/>
          </a:xfrm>
          <a:prstGeom prst="roundRect">
            <a:avLst/>
          </a:prstGeom>
          <a:solidFill>
            <a:srgbClr val="006C8A">
              <a:alpha val="80000"/>
            </a:srgbClr>
          </a:solidFill>
          <a:effectLst>
            <a:outerShdw blurRad="50800" dist="38100" dir="2700000" algn="tl" rotWithShape="0">
              <a:prstClr val="black">
                <a:alpha val="40000"/>
              </a:prstClr>
            </a:outerShdw>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500" b="1" i="0" u="none" strike="noStrike" kern="1200" cap="none" spc="0" normalizeH="0" baseline="0" noProof="0" dirty="0">
                <a:ln>
                  <a:noFill/>
                </a:ln>
                <a:solidFill>
                  <a:prstClr val="white"/>
                </a:solidFill>
                <a:effectLst/>
                <a:uLnTx/>
                <a:uFillTx/>
                <a:latin typeface="Myriad Pro" panose="020B0503030403020204"/>
                <a:ea typeface="+mn-ea"/>
                <a:cs typeface="+mn-cs"/>
              </a:rPr>
              <a:t>DRIPA Action Plan</a:t>
            </a:r>
            <a:r>
              <a:rPr kumimoji="0" lang="en-CA" sz="1500" b="0" i="0" u="none" strike="noStrike" kern="1200" cap="none" spc="0" normalizeH="0" baseline="0" noProof="0" dirty="0">
                <a:ln>
                  <a:noFill/>
                </a:ln>
                <a:solidFill>
                  <a:prstClr val="white"/>
                </a:solidFill>
                <a:effectLst/>
                <a:uLnTx/>
                <a:uFillTx/>
                <a:latin typeface="Myriad Pro" panose="020B0503030403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500" b="0" i="0" u="none" strike="noStrike" kern="1200" cap="none" spc="0" normalizeH="0" baseline="0" noProof="0" dirty="0">
                <a:ln>
                  <a:noFill/>
                </a:ln>
                <a:solidFill>
                  <a:prstClr val="white"/>
                </a:solidFill>
                <a:effectLst/>
                <a:uLnTx/>
                <a:uFillTx/>
                <a:latin typeface="Myriad Pro" panose="020B0503030403020204"/>
                <a:ea typeface="+mn-ea"/>
                <a:cs typeface="+mn-cs"/>
              </a:rPr>
              <a:t>a </a:t>
            </a:r>
            <a:r>
              <a:rPr kumimoji="0" lang="en-CA" sz="1500" b="0" i="0" u="none" strike="noStrike" kern="1200" cap="none" spc="0" normalizeH="0" baseline="0" noProof="0" dirty="0">
                <a:ln>
                  <a:noFill/>
                </a:ln>
                <a:solidFill>
                  <a:prstClr val="white"/>
                </a:solidFill>
                <a:effectLst/>
                <a:uLnTx/>
                <a:uFillTx/>
                <a:latin typeface="Myriad Pro" panose="020B0503030403020204"/>
                <a:ea typeface="Calibri" panose="020F0502020204030204" pitchFamily="34" charset="0"/>
                <a:cs typeface="+mn-cs"/>
              </a:rPr>
              <a:t>province-wide, whole-of-government pathway for our journey toward reconciliation</a:t>
            </a:r>
            <a:endParaRPr kumimoji="0" lang="en-CA" sz="1500" b="0" i="0" u="none" strike="noStrike" kern="1200" cap="none" spc="0" normalizeH="0" baseline="0" noProof="0" dirty="0">
              <a:ln>
                <a:noFill/>
              </a:ln>
              <a:solidFill>
                <a:prstClr val="white"/>
              </a:solidFill>
              <a:effectLst/>
              <a:uLnTx/>
              <a:uFillTx/>
              <a:latin typeface="Myriad Pro" panose="020B0503030403020204"/>
              <a:ea typeface="+mn-ea"/>
              <a:cs typeface="+mn-cs"/>
            </a:endParaRPr>
          </a:p>
        </p:txBody>
      </p:sp>
      <p:sp>
        <p:nvSpPr>
          <p:cNvPr id="18" name="Isosceles Triangle 17">
            <a:extLst>
              <a:ext uri="{FF2B5EF4-FFF2-40B4-BE49-F238E27FC236}">
                <a16:creationId xmlns:a16="http://schemas.microsoft.com/office/drawing/2014/main" id="{2DB85E29-93DA-4FBC-A4C4-095F283DC36E}"/>
              </a:ext>
            </a:extLst>
          </p:cNvPr>
          <p:cNvSpPr/>
          <p:nvPr/>
        </p:nvSpPr>
        <p:spPr>
          <a:xfrm rot="5400000">
            <a:off x="2709027" y="1937387"/>
            <a:ext cx="718743" cy="25540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80B7C77B-E66E-4915-B29B-2A1883F15FE0}"/>
              </a:ext>
            </a:extLst>
          </p:cNvPr>
          <p:cNvSpPr/>
          <p:nvPr/>
        </p:nvSpPr>
        <p:spPr>
          <a:xfrm rot="5400000">
            <a:off x="6037390" y="1937387"/>
            <a:ext cx="718743" cy="25540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08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D1CCDD-443D-43A7-8B00-278641434952}"/>
              </a:ext>
            </a:extLst>
          </p:cNvPr>
          <p:cNvSpPr>
            <a:spLocks noGrp="1"/>
          </p:cNvSpPr>
          <p:nvPr>
            <p:ph type="title"/>
          </p:nvPr>
        </p:nvSpPr>
        <p:spPr>
          <a:xfrm>
            <a:off x="496957" y="362267"/>
            <a:ext cx="11087910" cy="601868"/>
          </a:xfrm>
        </p:spPr>
        <p:txBody>
          <a:bodyPr>
            <a:normAutofit/>
          </a:bodyPr>
          <a:lstStyle/>
          <a:p>
            <a:r>
              <a:rPr lang="en-US" sz="3400" dirty="0"/>
              <a:t>Climate Commitments for Local Governments</a:t>
            </a:r>
          </a:p>
        </p:txBody>
      </p:sp>
      <p:sp>
        <p:nvSpPr>
          <p:cNvPr id="14" name="TextBox 13">
            <a:extLst>
              <a:ext uri="{FF2B5EF4-FFF2-40B4-BE49-F238E27FC236}">
                <a16:creationId xmlns:a16="http://schemas.microsoft.com/office/drawing/2014/main" id="{BAD23A20-A473-4C27-9C07-85327A837C75}"/>
              </a:ext>
            </a:extLst>
          </p:cNvPr>
          <p:cNvSpPr txBox="1"/>
          <p:nvPr/>
        </p:nvSpPr>
        <p:spPr>
          <a:xfrm>
            <a:off x="1386584" y="1093301"/>
            <a:ext cx="8771207" cy="4174989"/>
          </a:xfrm>
          <a:prstGeom prst="rect">
            <a:avLst/>
          </a:prstGeom>
          <a:noFill/>
        </p:spPr>
        <p:txBody>
          <a:bodyPr wrap="square">
            <a:spAutoFit/>
          </a:bodyPr>
          <a:lstStyle/>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2020 – Recommendations from the UBCM Special Committee on Climate Action, with signature initiatives and supporting actions identified across seven areas</a:t>
            </a:r>
          </a:p>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2021 – $11M for new Planning and Land Use for Climate Action program</a:t>
            </a:r>
          </a:p>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2022 – Roadmap commits to a new program with predictable funding to support local government climate action/resiliency</a:t>
            </a:r>
          </a:p>
          <a:p>
            <a:pPr marL="283845" lvl="1" indent="-283845" fontAlgn="base">
              <a:lnSpc>
                <a:spcPct val="108000"/>
              </a:lnSpc>
              <a:spcBef>
                <a:spcPts val="300"/>
              </a:spcBef>
              <a:buFont typeface="Arial" panose="020B0604020202020204" pitchFamily="34" charset="0"/>
              <a:buChar char="•"/>
            </a:pPr>
            <a:r>
              <a:rPr lang="en-US" sz="2000" dirty="0">
                <a:latin typeface="Myriad Pro" panose="020B0503030403020204"/>
              </a:rPr>
              <a:t>2022 – Roadmap commits to a review of legislation to enable/support/require action on climate action goals</a:t>
            </a:r>
          </a:p>
          <a:p>
            <a:pPr marL="285750" indent="-285750">
              <a:spcBef>
                <a:spcPts val="300"/>
              </a:spcBef>
              <a:buFont typeface="Arial" panose="020B0604020202020204" pitchFamily="34" charset="0"/>
              <a:buChar char="•"/>
            </a:pPr>
            <a:r>
              <a:rPr lang="en-CA" sz="2000" dirty="0">
                <a:latin typeface="Myriad Pro" panose="020B0503030403020204"/>
              </a:rPr>
              <a:t>2022 – Renewed Green Communities Committee to continue regular collaboration with UBCM members</a:t>
            </a:r>
            <a:endParaRPr lang="en-CA" sz="2000" dirty="0">
              <a:solidFill>
                <a:srgbClr val="FF0000"/>
              </a:solidFill>
              <a:latin typeface="Myriad Pro" panose="020B0503030403020204"/>
            </a:endParaRPr>
          </a:p>
          <a:p>
            <a:pPr marL="285750" indent="-285750">
              <a:spcBef>
                <a:spcPts val="300"/>
              </a:spcBef>
              <a:buFont typeface="Arial" panose="020B0604020202020204" pitchFamily="34" charset="0"/>
              <a:buChar char="•"/>
            </a:pPr>
            <a:r>
              <a:rPr lang="en-CA" sz="2000" dirty="0">
                <a:latin typeface="Myriad Pro" panose="020B0503030403020204"/>
              </a:rPr>
              <a:t>2022 - </a:t>
            </a:r>
            <a:r>
              <a:rPr lang="en-CA" sz="2000" dirty="0" err="1">
                <a:latin typeface="Myriad Pro" panose="020B0503030403020204"/>
              </a:rPr>
              <a:t>CleanBC</a:t>
            </a:r>
            <a:r>
              <a:rPr lang="en-CA" sz="2000" dirty="0">
                <a:latin typeface="Myriad Pro" panose="020B0503030403020204"/>
              </a:rPr>
              <a:t> Communities Fund opens third funding call to distribute $133M in funding for climate infrastructure</a:t>
            </a:r>
          </a:p>
        </p:txBody>
      </p:sp>
    </p:spTree>
    <p:extLst>
      <p:ext uri="{BB962C8B-B14F-4D97-AF65-F5344CB8AC3E}">
        <p14:creationId xmlns:p14="http://schemas.microsoft.com/office/powerpoint/2010/main" val="384925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D1CCDD-443D-43A7-8B00-278641434952}"/>
              </a:ext>
            </a:extLst>
          </p:cNvPr>
          <p:cNvSpPr>
            <a:spLocks noGrp="1"/>
          </p:cNvSpPr>
          <p:nvPr>
            <p:ph type="title"/>
          </p:nvPr>
        </p:nvSpPr>
        <p:spPr>
          <a:xfrm>
            <a:off x="496957" y="362267"/>
            <a:ext cx="11087910" cy="601868"/>
          </a:xfrm>
        </p:spPr>
        <p:txBody>
          <a:bodyPr>
            <a:normAutofit/>
          </a:bodyPr>
          <a:lstStyle/>
          <a:p>
            <a:r>
              <a:rPr lang="en-US" sz="3400" dirty="0"/>
              <a:t>Highlights of Roadmap Funding in Budget 2022</a:t>
            </a:r>
          </a:p>
        </p:txBody>
      </p:sp>
      <p:sp>
        <p:nvSpPr>
          <p:cNvPr id="4" name="TextBox 3">
            <a:extLst>
              <a:ext uri="{FF2B5EF4-FFF2-40B4-BE49-F238E27FC236}">
                <a16:creationId xmlns:a16="http://schemas.microsoft.com/office/drawing/2014/main" id="{440710E3-D4F0-481C-AF7C-A155C02F85C0}"/>
              </a:ext>
            </a:extLst>
          </p:cNvPr>
          <p:cNvSpPr txBox="1"/>
          <p:nvPr/>
        </p:nvSpPr>
        <p:spPr>
          <a:xfrm>
            <a:off x="1386584" y="1013789"/>
            <a:ext cx="9447068" cy="5073055"/>
          </a:xfrm>
          <a:prstGeom prst="rect">
            <a:avLst/>
          </a:prstGeom>
          <a:noFill/>
        </p:spPr>
        <p:txBody>
          <a:bodyPr wrap="square">
            <a:spAutoFit/>
          </a:bodyPr>
          <a:lstStyle/>
          <a:p>
            <a:pPr marL="0" lvl="1" fontAlgn="base">
              <a:lnSpc>
                <a:spcPct val="108000"/>
              </a:lnSpc>
              <a:spcBef>
                <a:spcPts val="300"/>
              </a:spcBef>
            </a:pPr>
            <a:r>
              <a:rPr lang="en-CA" sz="2000" dirty="0">
                <a:latin typeface="Myriad Pro" panose="020B0503030403020204"/>
              </a:rPr>
              <a:t>Budget 2022 provides over $1 billion in new funding for climate initiatives, which builds on previous funding of $2.3 billion since the inception of </a:t>
            </a:r>
            <a:r>
              <a:rPr lang="en-CA" sz="2000" dirty="0" err="1">
                <a:latin typeface="Myriad Pro" panose="020B0503030403020204"/>
              </a:rPr>
              <a:t>CleanBC</a:t>
            </a:r>
            <a:r>
              <a:rPr lang="en-CA" sz="2000" dirty="0">
                <a:latin typeface="Myriad Pro" panose="020B0503030403020204"/>
              </a:rPr>
              <a:t>, including: </a:t>
            </a:r>
          </a:p>
          <a:p>
            <a:pPr marL="0" lvl="1" fontAlgn="base">
              <a:lnSpc>
                <a:spcPct val="108000"/>
              </a:lnSpc>
              <a:spcBef>
                <a:spcPts val="300"/>
              </a:spcBef>
            </a:pPr>
            <a:endParaRPr lang="en-CA" sz="2000" dirty="0">
              <a:latin typeface="Myriad Pro" panose="020B0503030403020204"/>
            </a:endParaRPr>
          </a:p>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$76M for the new program to support local government climate action</a:t>
            </a:r>
          </a:p>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$30M of funding to local government for active transportation</a:t>
            </a:r>
          </a:p>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Continued funding for building retrofit rebates through Better Homes and Better Buildings programs</a:t>
            </a:r>
          </a:p>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Continued funding for electric vehicle rebates</a:t>
            </a:r>
          </a:p>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PST exemption on heat pumps and used electric vehicles</a:t>
            </a:r>
          </a:p>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$13M to develop a Circular Economy Strategy</a:t>
            </a:r>
          </a:p>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$1.5 billion for emergency management and to support communities with disaster recovery costs</a:t>
            </a:r>
          </a:p>
          <a:p>
            <a:pPr marL="283845" lvl="1" indent="-283845" fontAlgn="base">
              <a:lnSpc>
                <a:spcPct val="108000"/>
              </a:lnSpc>
              <a:spcBef>
                <a:spcPts val="300"/>
              </a:spcBef>
              <a:buFont typeface="Arial" panose="020B0604020202020204" pitchFamily="34" charset="0"/>
              <a:buChar char="•"/>
            </a:pPr>
            <a:r>
              <a:rPr lang="en-CA" sz="2000" dirty="0">
                <a:latin typeface="Myriad Pro" panose="020B0503030403020204"/>
              </a:rPr>
              <a:t>$210M to support community climate-change preparedness and emergency management</a:t>
            </a:r>
          </a:p>
        </p:txBody>
      </p:sp>
    </p:spTree>
    <p:extLst>
      <p:ext uri="{BB962C8B-B14F-4D97-AF65-F5344CB8AC3E}">
        <p14:creationId xmlns:p14="http://schemas.microsoft.com/office/powerpoint/2010/main" val="664339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719262-0C33-5041-AF62-9E079D1314A9}"/>
              </a:ext>
            </a:extLst>
          </p:cNvPr>
          <p:cNvSpPr>
            <a:spLocks noGrp="1"/>
          </p:cNvSpPr>
          <p:nvPr>
            <p:ph type="sldNum" sz="quarter" idx="12"/>
          </p:nvPr>
        </p:nvSpPr>
        <p:spPr>
          <a:xfrm>
            <a:off x="8701389" y="6362835"/>
            <a:ext cx="3214955" cy="365125"/>
          </a:xfrm>
        </p:spPr>
        <p:txBody>
          <a:bodyPr/>
          <a:lstStyle/>
          <a:p>
            <a:fld id="{C97B4B82-D149-45E9-A61D-5F01BA5CDE91}" type="slidenum">
              <a:rPr lang="en-CA" b="1" smtClean="0">
                <a:latin typeface="Myriad Pro" panose="020B0503030403020204" pitchFamily="34" charset="0"/>
              </a:rPr>
              <a:t>16</a:t>
            </a:fld>
            <a:endParaRPr lang="en-CA" b="1">
              <a:latin typeface="Myriad Pro" panose="020B0503030403020204" pitchFamily="34" charset="0"/>
            </a:endParaRPr>
          </a:p>
        </p:txBody>
      </p:sp>
      <p:graphicFrame>
        <p:nvGraphicFramePr>
          <p:cNvPr id="3" name="Table 3">
            <a:extLst>
              <a:ext uri="{FF2B5EF4-FFF2-40B4-BE49-F238E27FC236}">
                <a16:creationId xmlns:a16="http://schemas.microsoft.com/office/drawing/2014/main" id="{1BC80913-2AD0-334B-89DF-275C4A3D3872}"/>
              </a:ext>
            </a:extLst>
          </p:cNvPr>
          <p:cNvGraphicFramePr>
            <a:graphicFrameLocks noGrp="1"/>
          </p:cNvGraphicFramePr>
          <p:nvPr>
            <p:extLst>
              <p:ext uri="{D42A27DB-BD31-4B8C-83A1-F6EECF244321}">
                <p14:modId xmlns:p14="http://schemas.microsoft.com/office/powerpoint/2010/main" val="1696311497"/>
              </p:ext>
            </p:extLst>
          </p:nvPr>
        </p:nvGraphicFramePr>
        <p:xfrm>
          <a:off x="339600" y="360045"/>
          <a:ext cx="11512800" cy="5394960"/>
        </p:xfrm>
        <a:graphic>
          <a:graphicData uri="http://schemas.openxmlformats.org/drawingml/2006/table">
            <a:tbl>
              <a:tblPr firstRow="1" bandRow="1">
                <a:tableStyleId>{5C22544A-7EE6-4342-B048-85BDC9FD1C3A}</a:tableStyleId>
              </a:tblPr>
              <a:tblGrid>
                <a:gridCol w="3941730">
                  <a:extLst>
                    <a:ext uri="{9D8B030D-6E8A-4147-A177-3AD203B41FA5}">
                      <a16:colId xmlns:a16="http://schemas.microsoft.com/office/drawing/2014/main" val="1801600745"/>
                    </a:ext>
                  </a:extLst>
                </a:gridCol>
                <a:gridCol w="7571070">
                  <a:extLst>
                    <a:ext uri="{9D8B030D-6E8A-4147-A177-3AD203B41FA5}">
                      <a16:colId xmlns:a16="http://schemas.microsoft.com/office/drawing/2014/main" val="4293104597"/>
                    </a:ext>
                  </a:extLst>
                </a:gridCol>
              </a:tblGrid>
              <a:tr h="3518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i="0" kern="1200">
                          <a:solidFill>
                            <a:schemeClr val="tx2"/>
                          </a:solidFill>
                          <a:effectLst/>
                          <a:latin typeface="Myriad Pro Light" panose="020B0403030403020204" pitchFamily="34" charset="0"/>
                          <a:ea typeface="+mn-ea"/>
                          <a:cs typeface="+mn-cs"/>
                        </a:rPr>
                        <a:t>Roadmap to 2030 Greenhouse Gas Reductions by Initiative</a:t>
                      </a:r>
                    </a:p>
                  </a:txBody>
                  <a:tcPr>
                    <a:solidFill>
                      <a:schemeClr val="bg1"/>
                    </a:solidFill>
                  </a:tcPr>
                </a:tc>
                <a:tc hMerge="1">
                  <a:txBody>
                    <a:bodyPr/>
                    <a:lstStyle/>
                    <a:p>
                      <a:endParaRPr lang="en-US"/>
                    </a:p>
                  </a:txBody>
                  <a:tcPr/>
                </a:tc>
                <a:extLst>
                  <a:ext uri="{0D108BD9-81ED-4DB2-BD59-A6C34878D82A}">
                    <a16:rowId xmlns:a16="http://schemas.microsoft.com/office/drawing/2014/main" val="1861100582"/>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a:solidFill>
                            <a:schemeClr val="accent2"/>
                          </a:solidFill>
                          <a:effectLst/>
                          <a:latin typeface="Myriad Pro" panose="020B0503030403020204" pitchFamily="34" charset="0"/>
                          <a:ea typeface="+mn-ea"/>
                          <a:cs typeface="+mn-cs"/>
                        </a:rPr>
                        <a:t>Economy-Wide Initiatives </a:t>
                      </a:r>
                      <a:endParaRPr lang="en-CA" sz="1400" kern="1200">
                        <a:solidFill>
                          <a:schemeClr val="accent2"/>
                        </a:solidFill>
                        <a:effectLst/>
                        <a:latin typeface="Myriad Pro" panose="020B0503030403020204" pitchFamily="34" charset="0"/>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Myriad Pro" panose="020B0503030403020204" pitchFamily="34" charset="0"/>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12700"/>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Increase the price of carbon pollution</a:t>
                      </a: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Meet or exceed the federal benchmark of $170 by 2030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029766"/>
                  </a:ext>
                </a:extLst>
              </a:tr>
              <a:tr h="263910">
                <a:tc>
                  <a:txBody>
                    <a:bodyPr/>
                    <a:lstStyle/>
                    <a:p>
                      <a:endParaRPr lang="en-US" sz="1200">
                        <a:latin typeface="Myriad Pro" panose="020B0503030403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Revise industrial carbon pricing in 2023 </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134229307"/>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Reduction of GHGs in 2030 for Economy-Wide Initiatives</a:t>
                      </a:r>
                    </a:p>
                  </a:txBody>
                  <a:tcPr>
                    <a:lnR w="12700" cap="flat" cmpd="sng" algn="ctr">
                      <a:solidFill>
                        <a:schemeClr val="tx1">
                          <a:lumMod val="10000"/>
                          <a:lumOff val="90000"/>
                        </a:schemeClr>
                      </a:solidFill>
                      <a:prstDash val="solid"/>
                      <a:round/>
                      <a:headEnd type="none" w="med" len="med"/>
                      <a:tailEnd type="none" w="med" len="med"/>
                    </a:lnR>
                    <a:solidFill>
                      <a:schemeClr val="tx1">
                        <a:lumMod val="10000"/>
                        <a:lumOff val="9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200" b="1" kern="1200">
                          <a:solidFill>
                            <a:schemeClr val="accent1"/>
                          </a:solidFill>
                          <a:effectLst/>
                          <a:latin typeface="Myriad Pro" panose="020B0503030403020204" pitchFamily="34" charset="0"/>
                          <a:ea typeface="+mn-ea"/>
                          <a:cs typeface="+mn-cs"/>
                        </a:rPr>
                        <a:t>Subtotal 2.4</a:t>
                      </a:r>
                      <a:endParaRPr lang="en-CA" sz="1200" kern="1200">
                        <a:solidFill>
                          <a:schemeClr val="accent1"/>
                        </a:solidFill>
                        <a:effectLst/>
                        <a:latin typeface="Myriad Pro" panose="020B0503030403020204" pitchFamily="34" charset="0"/>
                        <a:ea typeface="+mn-ea"/>
                        <a:cs typeface="+mn-cs"/>
                      </a:endParaRPr>
                    </a:p>
                  </a:txBody>
                  <a:tcPr>
                    <a:lnL w="12700" cap="flat" cmpd="sng" algn="ctr">
                      <a:solidFill>
                        <a:schemeClr val="tx1">
                          <a:lumMod val="10000"/>
                          <a:lumOff val="90000"/>
                        </a:schemeClr>
                      </a:solidFill>
                      <a:prstDash val="solid"/>
                      <a:round/>
                      <a:headEnd type="none" w="med" len="med"/>
                      <a:tailEnd type="none" w="med" len="med"/>
                    </a:lnL>
                    <a:solidFill>
                      <a:schemeClr val="tx1">
                        <a:lumMod val="10000"/>
                        <a:lumOff val="90000"/>
                      </a:schemeClr>
                    </a:solidFill>
                  </a:tcPr>
                </a:tc>
                <a:extLst>
                  <a:ext uri="{0D108BD9-81ED-4DB2-BD59-A6C34878D82A}">
                    <a16:rowId xmlns:a16="http://schemas.microsoft.com/office/drawing/2014/main" val="511080045"/>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a:solidFill>
                            <a:schemeClr val="accent2"/>
                          </a:solidFill>
                          <a:effectLst/>
                          <a:latin typeface="Myriad Pro" panose="020B0503030403020204" pitchFamily="34" charset="0"/>
                          <a:ea typeface="+mn-ea"/>
                          <a:cs typeface="+mn-cs"/>
                        </a:rPr>
                        <a:t>Low Carbon Energy </a:t>
                      </a:r>
                      <a:endParaRPr lang="en-CA" sz="1400" kern="1200">
                        <a:solidFill>
                          <a:schemeClr val="accent2"/>
                        </a:solidFill>
                        <a:effectLst/>
                        <a:latin typeface="Myriad Pro" panose="020B0503030403020204" pitchFamily="34" charset="0"/>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Myriad Pro" panose="020B0503030403020204" pitchFamily="34" charset="0"/>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163767"/>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Enhance the Low Carbon Fuel Standard</a:t>
                      </a: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Increase the carbon intensity reduction requirement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9197998"/>
                  </a:ext>
                </a:extLst>
              </a:tr>
              <a:tr h="263910">
                <a:tc>
                  <a:txBody>
                    <a:bodyPr/>
                    <a:lstStyle/>
                    <a:p>
                      <a:endParaRPr lang="en-US" sz="1200" b="1" i="0">
                        <a:solidFill>
                          <a:schemeClr val="accent1"/>
                        </a:solidFill>
                        <a:latin typeface="Myriad Pro Light" panose="020B0403030403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Expand to include marine and aviation fuel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0638056"/>
                  </a:ext>
                </a:extLst>
              </a:tr>
              <a:tr h="263910">
                <a:tc>
                  <a:txBody>
                    <a:bodyPr/>
                    <a:lstStyle/>
                    <a:p>
                      <a:endParaRPr lang="en-US" sz="1200" b="1" i="0">
                        <a:solidFill>
                          <a:schemeClr val="accent1"/>
                        </a:solidFill>
                        <a:latin typeface="Myriad Pro Light" panose="020B0403030403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Double production capacity for made-in-B.C. renewable fuels to 1.3bn litres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046797"/>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Increase benefits of electrification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Implement 100% Clean Electricity Delivery Standard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9221517"/>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Reduce emissions from natural gas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New GHG cap for natural gas utilities with a variety of compliance options</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692845860"/>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Reduction of GHGs in 2030 for Low Carbon Energy</a:t>
                      </a:r>
                    </a:p>
                  </a:txBody>
                  <a:tcPr>
                    <a:lnR w="12700" cap="flat" cmpd="sng" algn="ctr">
                      <a:solidFill>
                        <a:schemeClr val="tx1">
                          <a:lumMod val="10000"/>
                          <a:lumOff val="90000"/>
                        </a:schemeClr>
                      </a:solidFill>
                      <a:prstDash val="solid"/>
                      <a:round/>
                      <a:headEnd type="none" w="med" len="med"/>
                      <a:tailEnd type="none" w="med" len="med"/>
                    </a:lnR>
                    <a:solidFill>
                      <a:schemeClr val="tx1">
                        <a:lumMod val="10000"/>
                        <a:lumOff val="9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200" b="1" kern="1200">
                          <a:solidFill>
                            <a:schemeClr val="accent1"/>
                          </a:solidFill>
                          <a:effectLst/>
                          <a:latin typeface="Myriad Pro" panose="020B0503030403020204" pitchFamily="34" charset="0"/>
                          <a:ea typeface="+mn-ea"/>
                          <a:cs typeface="+mn-cs"/>
                        </a:rPr>
                        <a:t>Subtotal 5.0</a:t>
                      </a:r>
                      <a:endParaRPr lang="en-CA" sz="1200" kern="1200">
                        <a:solidFill>
                          <a:schemeClr val="accent1"/>
                        </a:solidFill>
                        <a:effectLst/>
                        <a:latin typeface="Myriad Pro" panose="020B0503030403020204" pitchFamily="34" charset="0"/>
                        <a:ea typeface="+mn-ea"/>
                        <a:cs typeface="+mn-cs"/>
                      </a:endParaRPr>
                    </a:p>
                  </a:txBody>
                  <a:tcPr>
                    <a:lnL w="12700" cap="flat" cmpd="sng" algn="ctr">
                      <a:solidFill>
                        <a:schemeClr val="tx1">
                          <a:lumMod val="10000"/>
                          <a:lumOff val="90000"/>
                        </a:schemeClr>
                      </a:solidFill>
                      <a:prstDash val="solid"/>
                      <a:round/>
                      <a:headEnd type="none" w="med" len="med"/>
                      <a:tailEnd type="none" w="med" len="med"/>
                    </a:lnL>
                    <a:solidFill>
                      <a:schemeClr val="tx1">
                        <a:lumMod val="10000"/>
                        <a:lumOff val="90000"/>
                      </a:schemeClr>
                    </a:solidFill>
                  </a:tcPr>
                </a:tc>
                <a:extLst>
                  <a:ext uri="{0D108BD9-81ED-4DB2-BD59-A6C34878D82A}">
                    <a16:rowId xmlns:a16="http://schemas.microsoft.com/office/drawing/2014/main" val="1397130730"/>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a:solidFill>
                            <a:schemeClr val="accent2"/>
                          </a:solidFill>
                          <a:effectLst/>
                          <a:latin typeface="Myriad Pro" panose="020B0503030403020204" pitchFamily="34" charset="0"/>
                          <a:ea typeface="+mn-ea"/>
                          <a:cs typeface="+mn-cs"/>
                        </a:rPr>
                        <a:t>Transportation</a:t>
                      </a:r>
                      <a:endParaRPr lang="en-CA" sz="1400" kern="1200">
                        <a:solidFill>
                          <a:schemeClr val="accent2"/>
                        </a:solidFill>
                        <a:effectLst/>
                        <a:latin typeface="Myriad Pro" panose="020B0503030403020204" pitchFamily="34" charset="0"/>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Myriad Pro" panose="020B0503030403020204" pitchFamily="34" charset="0"/>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759999"/>
                  </a:ext>
                </a:extLst>
              </a:tr>
              <a:tr h="168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Accelerate zero-emission vehicle (ZEV) law</a:t>
                      </a: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By 2030, ZEVs will account for 90% of all new light-duty vehicle sales in the province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5227531"/>
                  </a:ext>
                </a:extLst>
              </a:tr>
              <a:tr h="188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a:solidFill>
                          <a:schemeClr val="accent1"/>
                        </a:solidFill>
                        <a:effectLst/>
                        <a:latin typeface="Myriad Pro Light" panose="020B0403030403020204" pitchFamily="34" charset="0"/>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New ZEV targets for medium- and heavy-duty vehicles to be developed in alignment with California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876804"/>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Reduce light-duty vehicle travel</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Reduce distances travelled by vehicle by 25% relative to 2020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6395344"/>
                  </a:ext>
                </a:extLst>
              </a:tr>
              <a:tr h="188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a:solidFill>
                          <a:schemeClr val="accent1"/>
                        </a:solidFill>
                        <a:effectLst/>
                        <a:latin typeface="Myriad Pro Light" panose="020B0403030403020204" pitchFamily="34" charset="0"/>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Encourage increase in mode shift to walking, cycling and transit to 30% by 2030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4391661"/>
                  </a:ext>
                </a:extLst>
              </a:tr>
              <a:tr h="132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Reduce goods movement emissions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Reduce the energy intensity of goods movement by 10% relative to 2020</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25183246"/>
                  </a:ext>
                </a:extLst>
              </a:tr>
              <a:tr h="132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Reduction of GHGs in 2030 for Transportation</a:t>
                      </a:r>
                    </a:p>
                  </a:txBody>
                  <a:tcPr>
                    <a:lnR w="12700" cap="flat" cmpd="sng" algn="ctr">
                      <a:solidFill>
                        <a:schemeClr val="tx1">
                          <a:lumMod val="10000"/>
                          <a:lumOff val="90000"/>
                        </a:schemeClr>
                      </a:solidFill>
                      <a:prstDash val="solid"/>
                      <a:round/>
                      <a:headEnd type="none" w="med" len="med"/>
                      <a:tailEnd type="none" w="med" len="med"/>
                    </a:lnR>
                    <a:solidFill>
                      <a:schemeClr val="tx1">
                        <a:lumMod val="10000"/>
                        <a:lumOff val="9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200" b="1" kern="1200">
                          <a:solidFill>
                            <a:schemeClr val="accent1"/>
                          </a:solidFill>
                          <a:effectLst/>
                          <a:latin typeface="Myriad Pro" panose="020B0503030403020204" pitchFamily="34" charset="0"/>
                          <a:ea typeface="+mn-ea"/>
                          <a:cs typeface="+mn-cs"/>
                        </a:rPr>
                        <a:t>Subtotal 4.9</a:t>
                      </a:r>
                      <a:endParaRPr lang="en-CA" sz="1200" kern="1200">
                        <a:solidFill>
                          <a:schemeClr val="accent1"/>
                        </a:solidFill>
                        <a:effectLst/>
                        <a:latin typeface="Myriad Pro" panose="020B0503030403020204" pitchFamily="34" charset="0"/>
                        <a:ea typeface="+mn-ea"/>
                        <a:cs typeface="+mn-cs"/>
                      </a:endParaRPr>
                    </a:p>
                  </a:txBody>
                  <a:tcPr>
                    <a:lnL w="12700" cap="flat" cmpd="sng" algn="ctr">
                      <a:solidFill>
                        <a:schemeClr val="tx1">
                          <a:lumMod val="10000"/>
                          <a:lumOff val="90000"/>
                        </a:schemeClr>
                      </a:solidFill>
                      <a:prstDash val="solid"/>
                      <a:round/>
                      <a:headEnd type="none" w="med" len="med"/>
                      <a:tailEnd type="none" w="med" len="med"/>
                    </a:lnL>
                    <a:solidFill>
                      <a:schemeClr val="tx1">
                        <a:lumMod val="10000"/>
                        <a:lumOff val="90000"/>
                      </a:schemeClr>
                    </a:solidFill>
                  </a:tcPr>
                </a:tc>
                <a:extLst>
                  <a:ext uri="{0D108BD9-81ED-4DB2-BD59-A6C34878D82A}">
                    <a16:rowId xmlns:a16="http://schemas.microsoft.com/office/drawing/2014/main" val="2593230436"/>
                  </a:ext>
                </a:extLst>
              </a:tr>
            </a:tbl>
          </a:graphicData>
        </a:graphic>
      </p:graphicFrame>
    </p:spTree>
    <p:extLst>
      <p:ext uri="{BB962C8B-B14F-4D97-AF65-F5344CB8AC3E}">
        <p14:creationId xmlns:p14="http://schemas.microsoft.com/office/powerpoint/2010/main" val="88025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D68031-3CAD-F643-B4B6-D5702AAEA42D}"/>
              </a:ext>
            </a:extLst>
          </p:cNvPr>
          <p:cNvSpPr>
            <a:spLocks noGrp="1"/>
          </p:cNvSpPr>
          <p:nvPr>
            <p:ph type="sldNum" sz="quarter" idx="12"/>
          </p:nvPr>
        </p:nvSpPr>
        <p:spPr>
          <a:xfrm>
            <a:off x="8701389" y="6362835"/>
            <a:ext cx="3214955" cy="365125"/>
          </a:xfrm>
        </p:spPr>
        <p:txBody>
          <a:bodyPr/>
          <a:lstStyle/>
          <a:p>
            <a:fld id="{C97B4B82-D149-45E9-A61D-5F01BA5CDE91}" type="slidenum">
              <a:rPr lang="en-CA" b="1" smtClean="0">
                <a:latin typeface="Myriad Pro" panose="020B0503030403020204" pitchFamily="34" charset="0"/>
              </a:rPr>
              <a:t>17</a:t>
            </a:fld>
            <a:endParaRPr lang="en-CA" b="1">
              <a:latin typeface="Myriad Pro" panose="020B0503030403020204" pitchFamily="34" charset="0"/>
            </a:endParaRPr>
          </a:p>
        </p:txBody>
      </p:sp>
      <p:graphicFrame>
        <p:nvGraphicFramePr>
          <p:cNvPr id="3" name="Table 3">
            <a:extLst>
              <a:ext uri="{FF2B5EF4-FFF2-40B4-BE49-F238E27FC236}">
                <a16:creationId xmlns:a16="http://schemas.microsoft.com/office/drawing/2014/main" id="{82E8CF14-1E4B-B14D-9A2C-50B3C54A94C2}"/>
              </a:ext>
            </a:extLst>
          </p:cNvPr>
          <p:cNvGraphicFramePr>
            <a:graphicFrameLocks noGrp="1"/>
          </p:cNvGraphicFramePr>
          <p:nvPr>
            <p:extLst>
              <p:ext uri="{D42A27DB-BD31-4B8C-83A1-F6EECF244321}">
                <p14:modId xmlns:p14="http://schemas.microsoft.com/office/powerpoint/2010/main" val="4239019142"/>
              </p:ext>
            </p:extLst>
          </p:nvPr>
        </p:nvGraphicFramePr>
        <p:xfrm>
          <a:off x="340360" y="263775"/>
          <a:ext cx="11512800" cy="5486400"/>
        </p:xfrm>
        <a:graphic>
          <a:graphicData uri="http://schemas.openxmlformats.org/drawingml/2006/table">
            <a:tbl>
              <a:tblPr firstRow="1" bandRow="1">
                <a:tableStyleId>{5C22544A-7EE6-4342-B048-85BDC9FD1C3A}</a:tableStyleId>
              </a:tblPr>
              <a:tblGrid>
                <a:gridCol w="4342886">
                  <a:extLst>
                    <a:ext uri="{9D8B030D-6E8A-4147-A177-3AD203B41FA5}">
                      <a16:colId xmlns:a16="http://schemas.microsoft.com/office/drawing/2014/main" val="1801600745"/>
                    </a:ext>
                  </a:extLst>
                </a:gridCol>
                <a:gridCol w="7169914">
                  <a:extLst>
                    <a:ext uri="{9D8B030D-6E8A-4147-A177-3AD203B41FA5}">
                      <a16:colId xmlns:a16="http://schemas.microsoft.com/office/drawing/2014/main" val="4293104597"/>
                    </a:ext>
                  </a:extLst>
                </a:gridCol>
              </a:tblGrid>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1" kern="1200">
                          <a:solidFill>
                            <a:schemeClr val="accent2"/>
                          </a:solidFill>
                          <a:effectLst/>
                          <a:latin typeface="Myriad Pro" panose="020B0503030403020204" pitchFamily="34" charset="0"/>
                          <a:ea typeface="+mn-ea"/>
                          <a:cs typeface="+mn-cs"/>
                        </a:rPr>
                        <a:t>Buildings</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Myriad Pro" panose="020B0503030403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8714384"/>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New carbon pollution standard in BC Building Code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Carbon pollution standards introduced for new buildings in 2024, with zero-carbon new construction by 2030</a:t>
                      </a:r>
                    </a:p>
                  </a:txBody>
                  <a:tcP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928608"/>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Highest efficiency standards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After 2030, all new space and water heating equipment sold and installed in B.C. will be at least 100% efficient (i.e. electric resistance heating, heat pumps, and hybrid electric heat pump-gas systems)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5592816"/>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Reduction of GHGs in 2030 for Buildings</a:t>
                      </a:r>
                    </a:p>
                  </a:txBody>
                  <a:tcPr>
                    <a:lnL w="12700" cmpd="sng">
                      <a:noFill/>
                    </a:lnL>
                    <a:lnR w="12700" cap="flat" cmpd="sng" algn="ctr">
                      <a:solidFill>
                        <a:schemeClr val="tx1">
                          <a:lumMod val="10000"/>
                          <a:lumOff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200" b="1" kern="1200">
                          <a:solidFill>
                            <a:schemeClr val="accent1"/>
                          </a:solidFill>
                          <a:effectLst/>
                          <a:latin typeface="Myriad Pro" panose="020B0503030403020204" pitchFamily="34" charset="0"/>
                          <a:ea typeface="+mn-ea"/>
                          <a:cs typeface="+mn-cs"/>
                        </a:rPr>
                        <a:t>Subtotal 1.3</a:t>
                      </a:r>
                      <a:endParaRPr lang="en-CA" sz="1200" kern="1200">
                        <a:solidFill>
                          <a:schemeClr val="accent1"/>
                        </a:solidFill>
                        <a:effectLst/>
                        <a:latin typeface="Myriad Pro" panose="020B0503030403020204" pitchFamily="34" charset="0"/>
                        <a:ea typeface="+mn-ea"/>
                        <a:cs typeface="+mn-cs"/>
                      </a:endParaRPr>
                    </a:p>
                  </a:txBody>
                  <a:tcPr>
                    <a:lnL w="12700" cap="flat" cmpd="sng" algn="ctr">
                      <a:solidFill>
                        <a:schemeClr val="tx1">
                          <a:lumMod val="10000"/>
                          <a:lumOff val="9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132904550"/>
                  </a:ext>
                </a:extLst>
              </a:tr>
              <a:tr h="263910">
                <a:tc>
                  <a:txBody>
                    <a:bodyPr/>
                    <a:lstStyle/>
                    <a:p>
                      <a:r>
                        <a:rPr lang="en-CA" sz="1400" b="0" i="1" kern="1200">
                          <a:solidFill>
                            <a:schemeClr val="accent2"/>
                          </a:solidFill>
                          <a:effectLst/>
                          <a:latin typeface="Myriad Pro" panose="020B0503030403020204" pitchFamily="34" charset="0"/>
                          <a:ea typeface="+mn-ea"/>
                          <a:cs typeface="+mn-cs"/>
                        </a:rPr>
                        <a:t>Industry</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Myriad Pro" panose="020B0503030403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12700"/>
                  </a:ext>
                </a:extLst>
              </a:tr>
              <a:tr h="263910">
                <a:tc>
                  <a:txBody>
                    <a:bodyPr/>
                    <a:lstStyle/>
                    <a:p>
                      <a:r>
                        <a:rPr lang="en-CA" sz="1200" b="1" i="0" kern="1200">
                          <a:solidFill>
                            <a:schemeClr val="accent1"/>
                          </a:solidFill>
                          <a:effectLst/>
                          <a:latin typeface="Myriad Pro Light" panose="020B0403030403020204" pitchFamily="34" charset="0"/>
                          <a:ea typeface="+mn-ea"/>
                          <a:cs typeface="+mn-cs"/>
                        </a:rPr>
                        <a:t>Enhance CleanBC Program for Industry</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CA" sz="1200" kern="1200">
                          <a:solidFill>
                            <a:schemeClr val="dk1"/>
                          </a:solidFill>
                          <a:effectLst/>
                          <a:latin typeface="Myriad Pro" panose="020B0503030403020204" pitchFamily="34" charset="0"/>
                          <a:ea typeface="+mn-ea"/>
                          <a:cs typeface="+mn-cs"/>
                        </a:rPr>
                        <a:t>Enhance industry program to reduce GHGs and support a strong economy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029766"/>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Reduce methane emissions</a:t>
                      </a:r>
                    </a:p>
                  </a:txBody>
                  <a:tcPr>
                    <a:solidFill>
                      <a:schemeClr val="bg1"/>
                    </a:solidFill>
                  </a:tcPr>
                </a:tc>
                <a:tc>
                  <a:txBody>
                    <a:bodyPr/>
                    <a:lstStyle/>
                    <a:p>
                      <a:r>
                        <a:rPr lang="en-CA" sz="1200" kern="1200">
                          <a:solidFill>
                            <a:schemeClr val="dk1"/>
                          </a:solidFill>
                          <a:effectLst/>
                          <a:latin typeface="Myriad Pro" panose="020B0503030403020204" pitchFamily="34" charset="0"/>
                          <a:ea typeface="+mn-ea"/>
                          <a:cs typeface="+mn-cs"/>
                        </a:rPr>
                        <a:t>Near elimination of methane emissions by 2035 in oil and gas, mining, industrial wood waste and other sectors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4229307"/>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Make new industrial operations ‘net-zero ready’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New large industrial development to submit plans to achieve net-zero emissions by 2050 and show how they align with interim 2030 and 2040 targets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8190155"/>
                  </a:ext>
                </a:extLst>
              </a:tr>
              <a:tr h="263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a:solidFill>
                            <a:schemeClr val="accent1"/>
                          </a:solidFill>
                          <a:effectLst/>
                          <a:latin typeface="Myriad Pro Light" panose="020B0403030403020204" pitchFamily="34" charset="0"/>
                          <a:ea typeface="+mn-ea"/>
                          <a:cs typeface="+mn-cs"/>
                        </a:rPr>
                        <a:t>Reduce oil and gas sector emissions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Implement programs and policies so that oil and gas emissions are reduced in line with sectoral targets (reduction of 33-38% by 2030)</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655485552"/>
                  </a:ext>
                </a:extLst>
              </a:tr>
              <a:tr h="263910">
                <a:tc>
                  <a:txBody>
                    <a:bodyPr/>
                    <a:lstStyle/>
                    <a:p>
                      <a:r>
                        <a:rPr lang="en-CA" sz="1200" b="1" i="0" kern="1200">
                          <a:solidFill>
                            <a:schemeClr val="accent1"/>
                          </a:solidFill>
                          <a:effectLst/>
                          <a:latin typeface="Myriad Pro Light" panose="020B0403030403020204" pitchFamily="34" charset="0"/>
                          <a:ea typeface="+mn-ea"/>
                          <a:cs typeface="+mn-cs"/>
                        </a:rPr>
                        <a:t>Reduction of GHGs in 2030 for Industry</a:t>
                      </a:r>
                    </a:p>
                  </a:txBody>
                  <a:tcPr>
                    <a:lnR w="12700" cap="flat" cmpd="sng" algn="ctr">
                      <a:solidFill>
                        <a:schemeClr val="tx1">
                          <a:lumMod val="10000"/>
                          <a:lumOff val="90000"/>
                        </a:schemeClr>
                      </a:solidFill>
                      <a:prstDash val="solid"/>
                      <a:round/>
                      <a:headEnd type="none" w="med" len="med"/>
                      <a:tailEnd type="none" w="med" len="med"/>
                    </a:lnR>
                    <a:lnB w="12700" cmpd="sng">
                      <a:noFill/>
                    </a:lnB>
                    <a:solidFill>
                      <a:schemeClr val="tx1">
                        <a:lumMod val="10000"/>
                        <a:lumOff val="90000"/>
                      </a:schemeClr>
                    </a:solidFill>
                  </a:tcPr>
                </a:tc>
                <a:tc>
                  <a:txBody>
                    <a:bodyPr/>
                    <a:lstStyle/>
                    <a:p>
                      <a:pPr algn="r"/>
                      <a:r>
                        <a:rPr lang="en-CA" sz="1200" b="1" kern="1200">
                          <a:solidFill>
                            <a:schemeClr val="accent1"/>
                          </a:solidFill>
                          <a:effectLst/>
                          <a:latin typeface="Myriad Pro" panose="020B0503030403020204" pitchFamily="34" charset="0"/>
                          <a:ea typeface="+mn-ea"/>
                          <a:cs typeface="+mn-cs"/>
                        </a:rPr>
                        <a:t>Subtotal 2.6</a:t>
                      </a:r>
                      <a:endParaRPr lang="en-CA" sz="1200" kern="1200">
                        <a:solidFill>
                          <a:schemeClr val="accent1"/>
                        </a:solidFill>
                        <a:effectLst/>
                        <a:latin typeface="Myriad Pro" panose="020B0503030403020204" pitchFamily="34" charset="0"/>
                        <a:ea typeface="+mn-ea"/>
                        <a:cs typeface="+mn-cs"/>
                      </a:endParaRPr>
                    </a:p>
                  </a:txBody>
                  <a:tcPr>
                    <a:lnL w="12700" cap="flat" cmpd="sng" algn="ctr">
                      <a:solidFill>
                        <a:schemeClr val="tx1">
                          <a:lumMod val="10000"/>
                          <a:lumOff val="90000"/>
                        </a:schemeClr>
                      </a:solidFill>
                      <a:prstDash val="solid"/>
                      <a:round/>
                      <a:headEnd type="none" w="med" len="med"/>
                      <a:tailEnd type="none" w="med" len="med"/>
                    </a:lnL>
                    <a:lnB w="12700" cmpd="sng">
                      <a:noFill/>
                    </a:lnB>
                    <a:solidFill>
                      <a:schemeClr val="tx1">
                        <a:lumMod val="10000"/>
                        <a:lumOff val="90000"/>
                      </a:schemeClr>
                    </a:solidFill>
                  </a:tcPr>
                </a:tc>
                <a:extLst>
                  <a:ext uri="{0D108BD9-81ED-4DB2-BD59-A6C34878D82A}">
                    <a16:rowId xmlns:a16="http://schemas.microsoft.com/office/drawing/2014/main" val="511080045"/>
                  </a:ext>
                </a:extLst>
              </a:tr>
              <a:tr h="2639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a:solidFill>
                            <a:schemeClr val="accent2"/>
                          </a:solidFill>
                          <a:effectLst/>
                          <a:latin typeface="Myriad Pro" panose="020B0503030403020204" pitchFamily="34" charset="0"/>
                          <a:ea typeface="+mn-ea"/>
                          <a:cs typeface="+mn-cs"/>
                        </a:rPr>
                        <a:t>Other Measures Including:</a:t>
                      </a:r>
                      <a:r>
                        <a:rPr lang="en-CA" sz="1400" kern="1200">
                          <a:solidFill>
                            <a:schemeClr val="accent2"/>
                          </a:solidFill>
                          <a:effectLst/>
                          <a:latin typeface="Myriad Pro" panose="020B0503030403020204" pitchFamily="34" charset="0"/>
                          <a:ea typeface="+mn-ea"/>
                          <a:cs typeface="+mn-cs"/>
                        </a:rPr>
                        <a:t> </a:t>
                      </a:r>
                      <a:br>
                        <a:rPr lang="en-CA" sz="1200" kern="1200">
                          <a:solidFill>
                            <a:schemeClr val="dk1"/>
                          </a:solidFill>
                          <a:effectLst/>
                          <a:latin typeface="Myriad Pro" panose="020B0503030403020204" pitchFamily="34" charset="0"/>
                          <a:ea typeface="+mn-ea"/>
                          <a:cs typeface="+mn-cs"/>
                        </a:rPr>
                      </a:br>
                      <a:r>
                        <a:rPr lang="en-CA" sz="1200" kern="1200">
                          <a:solidFill>
                            <a:schemeClr val="dk1"/>
                          </a:solidFill>
                          <a:effectLst/>
                          <a:latin typeface="Myriad Pro" panose="020B0503030403020204" pitchFamily="34" charset="0"/>
                          <a:ea typeface="+mn-ea"/>
                          <a:cs typeface="+mn-cs"/>
                        </a:rPr>
                        <a:t>reducing agricultural emissions, supporting compact and resilient communities, and aligning with federal, municipal and Crown Corporation plans.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Increase the carbon intensity reduction requirement  </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9197998"/>
                  </a:ext>
                </a:extLst>
              </a:tr>
              <a:tr h="263910">
                <a:tc>
                  <a:txBody>
                    <a:bodyPr/>
                    <a:lstStyle/>
                    <a:p>
                      <a:r>
                        <a:rPr lang="en-CA" sz="1200" b="1" i="0" kern="1200">
                          <a:solidFill>
                            <a:schemeClr val="accent1"/>
                          </a:solidFill>
                          <a:effectLst/>
                          <a:latin typeface="Myriad Pro Light" panose="020B0403030403020204" pitchFamily="34" charset="0"/>
                          <a:ea typeface="+mn-ea"/>
                          <a:cs typeface="+mn-cs"/>
                        </a:rPr>
                        <a:t>Reduction of GHGs in 2030 for Other Measures</a:t>
                      </a:r>
                    </a:p>
                  </a:txBody>
                  <a:tcPr>
                    <a:lnR w="12700" cap="flat" cmpd="sng" algn="ctr">
                      <a:solidFill>
                        <a:schemeClr val="tx1">
                          <a:lumMod val="10000"/>
                          <a:lumOff val="90000"/>
                        </a:schemeClr>
                      </a:solidFill>
                      <a:prstDash val="solid"/>
                      <a:round/>
                      <a:headEnd type="none" w="med" len="med"/>
                      <a:tailEnd type="none" w="med" len="med"/>
                    </a:lnR>
                    <a:lnT w="12700" cmpd="sng">
                      <a:noFill/>
                    </a:lnT>
                    <a:solidFill>
                      <a:schemeClr val="tx1">
                        <a:lumMod val="10000"/>
                        <a:lumOff val="90000"/>
                      </a:schemeClr>
                    </a:solidFill>
                  </a:tcPr>
                </a:tc>
                <a:tc>
                  <a:txBody>
                    <a:bodyPr/>
                    <a:lstStyle/>
                    <a:p>
                      <a:pPr algn="r"/>
                      <a:r>
                        <a:rPr lang="en-CA" sz="1200" b="1" kern="1200">
                          <a:solidFill>
                            <a:schemeClr val="accent1"/>
                          </a:solidFill>
                          <a:effectLst/>
                          <a:latin typeface="Myriad Pro" panose="020B0503030403020204" pitchFamily="34" charset="0"/>
                          <a:ea typeface="+mn-ea"/>
                          <a:cs typeface="+mn-cs"/>
                        </a:rPr>
                        <a:t>Subtotal 0.9</a:t>
                      </a:r>
                      <a:endParaRPr lang="en-CA" sz="1200" kern="1200">
                        <a:solidFill>
                          <a:schemeClr val="accent1"/>
                        </a:solidFill>
                        <a:effectLst/>
                        <a:latin typeface="Myriad Pro" panose="020B0503030403020204" pitchFamily="34" charset="0"/>
                        <a:ea typeface="+mn-ea"/>
                        <a:cs typeface="+mn-cs"/>
                      </a:endParaRPr>
                    </a:p>
                  </a:txBody>
                  <a:tcPr>
                    <a:lnL w="12700" cap="flat" cmpd="sng" algn="ctr">
                      <a:solidFill>
                        <a:schemeClr val="tx1">
                          <a:lumMod val="10000"/>
                          <a:lumOff val="90000"/>
                        </a:schemeClr>
                      </a:solidFill>
                      <a:prstDash val="solid"/>
                      <a:round/>
                      <a:headEnd type="none" w="med" len="med"/>
                      <a:tailEnd type="none" w="med" len="med"/>
                    </a:lnL>
                    <a:lnT w="12700" cap="flat" cmpd="sng" algn="ctr">
                      <a:noFill/>
                      <a:prstDash val="solid"/>
                      <a:round/>
                      <a:headEnd type="none" w="med" len="med"/>
                      <a:tailEnd type="none" w="med" len="med"/>
                    </a:lnT>
                    <a:solidFill>
                      <a:schemeClr val="tx1">
                        <a:lumMod val="10000"/>
                        <a:lumOff val="90000"/>
                      </a:schemeClr>
                    </a:solidFill>
                  </a:tcPr>
                </a:tc>
                <a:extLst>
                  <a:ext uri="{0D108BD9-81ED-4DB2-BD59-A6C34878D82A}">
                    <a16:rowId xmlns:a16="http://schemas.microsoft.com/office/drawing/2014/main" val="1397130730"/>
                  </a:ext>
                </a:extLst>
              </a:tr>
              <a:tr h="132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1" kern="1200">
                          <a:solidFill>
                            <a:schemeClr val="accent2"/>
                          </a:solidFill>
                          <a:effectLst/>
                          <a:latin typeface="Myriad Pro Light" panose="020B0403030403020204" pitchFamily="34" charset="0"/>
                          <a:ea typeface="+mn-ea"/>
                          <a:cs typeface="+mn-cs"/>
                        </a:rPr>
                        <a:t>Note: Individual pathway reductions do not add up to the totals because of interaction effects between policies that target the same emissions</a:t>
                      </a:r>
                    </a:p>
                  </a:txBody>
                  <a:tcPr>
                    <a:solidFill>
                      <a:schemeClr val="bg1"/>
                    </a:solidFill>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CA" sz="1200" b="0" i="0" kern="1200">
                        <a:solidFill>
                          <a:schemeClr val="tx1"/>
                        </a:solidFill>
                        <a:effectLst/>
                        <a:latin typeface="Myriad Pro" panose="020B0503030403020204" pitchFamily="34" charset="0"/>
                        <a:ea typeface="+mn-ea"/>
                        <a:cs typeface="+mn-cs"/>
                      </a:endParaRPr>
                    </a:p>
                  </a:txBody>
                  <a:tcPr>
                    <a:solidFill>
                      <a:schemeClr val="tx1">
                        <a:lumMod val="10000"/>
                        <a:lumOff val="90000"/>
                      </a:schemeClr>
                    </a:solidFill>
                  </a:tcPr>
                </a:tc>
                <a:extLst>
                  <a:ext uri="{0D108BD9-81ED-4DB2-BD59-A6C34878D82A}">
                    <a16:rowId xmlns:a16="http://schemas.microsoft.com/office/drawing/2014/main" val="2593230436"/>
                  </a:ext>
                </a:extLst>
              </a:tr>
              <a:tr h="132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Roadmap to 2030</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16.2 MtCO</a:t>
                      </a:r>
                      <a:r>
                        <a:rPr lang="en-CA" sz="1200" kern="1200" baseline="-25000">
                          <a:solidFill>
                            <a:schemeClr val="dk1"/>
                          </a:solidFill>
                          <a:effectLst/>
                          <a:latin typeface="Myriad Pro" panose="020B0503030403020204" pitchFamily="34" charset="0"/>
                          <a:ea typeface="+mn-ea"/>
                          <a:cs typeface="+mn-cs"/>
                        </a:rPr>
                        <a:t>2</a:t>
                      </a:r>
                      <a:r>
                        <a:rPr lang="en-CA" sz="1200" kern="1200">
                          <a:solidFill>
                            <a:schemeClr val="dk1"/>
                          </a:solidFill>
                          <a:effectLst/>
                          <a:latin typeface="Myriad Pro" panose="020B0503030403020204" pitchFamily="34" charset="0"/>
                          <a:ea typeface="+mn-ea"/>
                          <a:cs typeface="+mn-cs"/>
                        </a:rPr>
                        <a:t>e</a:t>
                      </a:r>
                    </a:p>
                  </a:txBody>
                  <a:tcPr>
                    <a:solidFill>
                      <a:schemeClr val="bg1"/>
                    </a:solidFill>
                  </a:tcPr>
                </a:tc>
                <a:extLst>
                  <a:ext uri="{0D108BD9-81ED-4DB2-BD59-A6C34878D82A}">
                    <a16:rowId xmlns:a16="http://schemas.microsoft.com/office/drawing/2014/main" val="3608302523"/>
                  </a:ext>
                </a:extLst>
              </a:tr>
              <a:tr h="132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CleanBC Phase 1</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Myriad Pro" panose="020B0503030403020204" pitchFamily="34" charset="0"/>
                          <a:ea typeface="+mn-ea"/>
                          <a:cs typeface="+mn-cs"/>
                        </a:rPr>
                        <a:t>10.5 MtCO</a:t>
                      </a:r>
                      <a:r>
                        <a:rPr lang="en-CA" sz="1200" kern="1200" baseline="-25000">
                          <a:solidFill>
                            <a:schemeClr val="dk1"/>
                          </a:solidFill>
                          <a:effectLst/>
                          <a:latin typeface="Myriad Pro" panose="020B0503030403020204" pitchFamily="34" charset="0"/>
                          <a:ea typeface="+mn-ea"/>
                          <a:cs typeface="+mn-cs"/>
                        </a:rPr>
                        <a:t>2</a:t>
                      </a:r>
                      <a:r>
                        <a:rPr lang="en-CA" sz="1200" kern="1200">
                          <a:solidFill>
                            <a:schemeClr val="dk1"/>
                          </a:solidFill>
                          <a:effectLst/>
                          <a:latin typeface="Myriad Pro" panose="020B0503030403020204" pitchFamily="34" charset="0"/>
                          <a:ea typeface="+mn-ea"/>
                          <a:cs typeface="+mn-cs"/>
                        </a:rPr>
                        <a:t>e</a:t>
                      </a:r>
                    </a:p>
                  </a:txBody>
                  <a:tcPr>
                    <a:solidFill>
                      <a:schemeClr val="bg1"/>
                    </a:solidFill>
                  </a:tcPr>
                </a:tc>
                <a:extLst>
                  <a:ext uri="{0D108BD9-81ED-4DB2-BD59-A6C34878D82A}">
                    <a16:rowId xmlns:a16="http://schemas.microsoft.com/office/drawing/2014/main" val="745009484"/>
                  </a:ext>
                </a:extLst>
              </a:tr>
              <a:tr h="132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accent1"/>
                          </a:solidFill>
                          <a:effectLst/>
                          <a:latin typeface="Myriad Pro" panose="020B0503030403020204" pitchFamily="34" charset="0"/>
                          <a:ea typeface="+mn-ea"/>
                          <a:cs typeface="+mn-cs"/>
                        </a:rPr>
                        <a:t>Total </a:t>
                      </a:r>
                      <a:r>
                        <a:rPr lang="en-CA" sz="1200" kern="1200">
                          <a:solidFill>
                            <a:schemeClr val="accent1"/>
                          </a:solidFill>
                          <a:effectLst/>
                          <a:latin typeface="Myriad Pro" panose="020B0503030403020204" pitchFamily="34" charset="0"/>
                          <a:ea typeface="+mn-ea"/>
                          <a:cs typeface="+mn-cs"/>
                        </a:rPr>
                        <a:t>GHG MtCO</a:t>
                      </a:r>
                      <a:r>
                        <a:rPr lang="en-CA" sz="1200" kern="1200" baseline="-25000">
                          <a:solidFill>
                            <a:schemeClr val="accent1"/>
                          </a:solidFill>
                          <a:effectLst/>
                          <a:latin typeface="Myriad Pro" panose="020B0503030403020204" pitchFamily="34" charset="0"/>
                          <a:ea typeface="+mn-ea"/>
                          <a:cs typeface="+mn-cs"/>
                        </a:rPr>
                        <a:t>2</a:t>
                      </a:r>
                      <a:r>
                        <a:rPr lang="en-CA" sz="1200" kern="1200">
                          <a:solidFill>
                            <a:schemeClr val="accent1"/>
                          </a:solidFill>
                          <a:effectLst/>
                          <a:latin typeface="Myriad Pro" panose="020B0503030403020204" pitchFamily="34" charset="0"/>
                          <a:ea typeface="+mn-ea"/>
                          <a:cs typeface="+mn-cs"/>
                        </a:rPr>
                        <a:t>e reduced by 2030</a:t>
                      </a:r>
                    </a:p>
                  </a:txBody>
                  <a:tcPr>
                    <a:lnR w="12700" cap="flat" cmpd="sng" algn="ctr">
                      <a:solidFill>
                        <a:schemeClr val="tx1">
                          <a:lumMod val="10000"/>
                          <a:lumOff val="90000"/>
                        </a:schemeClr>
                      </a:solidFill>
                      <a:prstDash val="solid"/>
                      <a:round/>
                      <a:headEnd type="none" w="med" len="med"/>
                      <a:tailEnd type="none" w="med" len="med"/>
                    </a:lnR>
                    <a:solidFill>
                      <a:schemeClr val="tx1">
                        <a:lumMod val="10000"/>
                        <a:lumOff val="9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200" b="1" kern="1200">
                          <a:solidFill>
                            <a:schemeClr val="accent1"/>
                          </a:solidFill>
                          <a:effectLst/>
                          <a:latin typeface="Myriad Pro" panose="020B0503030403020204" pitchFamily="34" charset="0"/>
                          <a:ea typeface="+mn-ea"/>
                          <a:cs typeface="+mn-cs"/>
                        </a:rPr>
                        <a:t>26.7 MtCO</a:t>
                      </a:r>
                      <a:r>
                        <a:rPr lang="en-CA" sz="1200" b="1" kern="1200" baseline="-25000">
                          <a:solidFill>
                            <a:schemeClr val="accent1"/>
                          </a:solidFill>
                          <a:effectLst/>
                          <a:latin typeface="Myriad Pro" panose="020B0503030403020204" pitchFamily="34" charset="0"/>
                          <a:ea typeface="+mn-ea"/>
                          <a:cs typeface="+mn-cs"/>
                        </a:rPr>
                        <a:t>2</a:t>
                      </a:r>
                      <a:r>
                        <a:rPr lang="en-CA" sz="1200" b="1" kern="1200">
                          <a:solidFill>
                            <a:schemeClr val="accent1"/>
                          </a:solidFill>
                          <a:effectLst/>
                          <a:latin typeface="Myriad Pro" panose="020B0503030403020204" pitchFamily="34" charset="0"/>
                          <a:ea typeface="+mn-ea"/>
                          <a:cs typeface="+mn-cs"/>
                        </a:rPr>
                        <a:t>e </a:t>
                      </a:r>
                      <a:endParaRPr lang="en-CA" sz="1200" kern="1200">
                        <a:solidFill>
                          <a:schemeClr val="accent1"/>
                        </a:solidFill>
                        <a:effectLst/>
                        <a:latin typeface="Myriad Pro" panose="020B0503030403020204" pitchFamily="34" charset="0"/>
                        <a:ea typeface="+mn-ea"/>
                        <a:cs typeface="+mn-cs"/>
                      </a:endParaRPr>
                    </a:p>
                  </a:txBody>
                  <a:tcPr>
                    <a:lnL w="12700" cap="flat" cmpd="sng" algn="ctr">
                      <a:solidFill>
                        <a:schemeClr val="tx1">
                          <a:lumMod val="10000"/>
                          <a:lumOff val="90000"/>
                        </a:schemeClr>
                      </a:solidFill>
                      <a:prstDash val="solid"/>
                      <a:round/>
                      <a:headEnd type="none" w="med" len="med"/>
                      <a:tailEnd type="none" w="med" len="med"/>
                    </a:lnL>
                    <a:solidFill>
                      <a:schemeClr val="tx1">
                        <a:lumMod val="10000"/>
                        <a:lumOff val="90000"/>
                      </a:schemeClr>
                    </a:solidFill>
                  </a:tcPr>
                </a:tc>
                <a:extLst>
                  <a:ext uri="{0D108BD9-81ED-4DB2-BD59-A6C34878D82A}">
                    <a16:rowId xmlns:a16="http://schemas.microsoft.com/office/drawing/2014/main" val="601384296"/>
                  </a:ext>
                </a:extLst>
              </a:tr>
              <a:tr h="132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accent1"/>
                          </a:solidFill>
                          <a:effectLst/>
                          <a:latin typeface="Myriad Pro" panose="020B0503030403020204" pitchFamily="34" charset="0"/>
                          <a:ea typeface="+mn-ea"/>
                          <a:cs typeface="+mn-cs"/>
                        </a:rPr>
                        <a:t>The legislated target for 2030 is 39.4 MtCO</a:t>
                      </a:r>
                      <a:r>
                        <a:rPr lang="en-CA" sz="1200" kern="1200" baseline="-25000">
                          <a:solidFill>
                            <a:schemeClr val="accent1"/>
                          </a:solidFill>
                          <a:effectLst/>
                          <a:latin typeface="Myriad Pro" panose="020B0503030403020204" pitchFamily="34" charset="0"/>
                          <a:ea typeface="+mn-ea"/>
                          <a:cs typeface="+mn-cs"/>
                        </a:rPr>
                        <a:t>2</a:t>
                      </a:r>
                      <a:r>
                        <a:rPr lang="en-CA" sz="1200" kern="1200">
                          <a:solidFill>
                            <a:schemeClr val="accent1"/>
                          </a:solidFill>
                          <a:effectLst/>
                          <a:latin typeface="Myriad Pro" panose="020B0503030403020204" pitchFamily="34" charset="0"/>
                          <a:ea typeface="+mn-ea"/>
                          <a:cs typeface="+mn-cs"/>
                        </a:rPr>
                        <a:t>e (or a reduction of 26.3 MtCO</a:t>
                      </a:r>
                      <a:r>
                        <a:rPr lang="en-CA" sz="1200" kern="1200" baseline="-25000">
                          <a:solidFill>
                            <a:schemeClr val="accent1"/>
                          </a:solidFill>
                          <a:effectLst/>
                          <a:latin typeface="Myriad Pro" panose="020B0503030403020204" pitchFamily="34" charset="0"/>
                          <a:ea typeface="+mn-ea"/>
                          <a:cs typeface="+mn-cs"/>
                        </a:rPr>
                        <a:t>2</a:t>
                      </a:r>
                      <a:r>
                        <a:rPr lang="en-CA" sz="1200" kern="1200">
                          <a:solidFill>
                            <a:schemeClr val="accent1"/>
                          </a:solidFill>
                          <a:effectLst/>
                          <a:latin typeface="Myriad Pro" panose="020B0503030403020204" pitchFamily="34" charset="0"/>
                          <a:ea typeface="+mn-ea"/>
                          <a:cs typeface="+mn-cs"/>
                        </a:rPr>
                        <a:t>e from a 2007 baseline), which we are exceeding by 0.4 MtCO</a:t>
                      </a:r>
                      <a:r>
                        <a:rPr lang="en-CA" sz="1200" kern="1200" baseline="-25000">
                          <a:solidFill>
                            <a:schemeClr val="accent1"/>
                          </a:solidFill>
                          <a:effectLst/>
                          <a:latin typeface="Myriad Pro" panose="020B0503030403020204" pitchFamily="34" charset="0"/>
                          <a:ea typeface="+mn-ea"/>
                          <a:cs typeface="+mn-cs"/>
                        </a:rPr>
                        <a:t>2</a:t>
                      </a:r>
                      <a:r>
                        <a:rPr lang="en-CA" sz="1200" kern="1200">
                          <a:solidFill>
                            <a:schemeClr val="accent1"/>
                          </a:solidFill>
                          <a:effectLst/>
                          <a:latin typeface="Myriad Pro" panose="020B0503030403020204" pitchFamily="34" charset="0"/>
                          <a:ea typeface="+mn-ea"/>
                          <a:cs typeface="+mn-cs"/>
                        </a:rPr>
                        <a:t>e.</a:t>
                      </a:r>
                    </a:p>
                  </a:txBody>
                  <a:tcPr>
                    <a:solidFill>
                      <a:schemeClr val="tx1">
                        <a:lumMod val="10000"/>
                        <a:lumOff val="90000"/>
                      </a:schemeClr>
                    </a:solidFill>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CA" sz="1200" b="0" i="0" kern="1200">
                        <a:solidFill>
                          <a:schemeClr val="tx1"/>
                        </a:solidFill>
                        <a:effectLst/>
                        <a:latin typeface="Myriad Pro" panose="020B0503030403020204" pitchFamily="34" charset="0"/>
                        <a:ea typeface="+mn-ea"/>
                        <a:cs typeface="+mn-cs"/>
                      </a:endParaRPr>
                    </a:p>
                  </a:txBody>
                  <a:tcPr>
                    <a:solidFill>
                      <a:schemeClr val="tx1">
                        <a:lumMod val="10000"/>
                        <a:lumOff val="90000"/>
                      </a:schemeClr>
                    </a:solidFill>
                  </a:tcPr>
                </a:tc>
                <a:extLst>
                  <a:ext uri="{0D108BD9-81ED-4DB2-BD59-A6C34878D82A}">
                    <a16:rowId xmlns:a16="http://schemas.microsoft.com/office/drawing/2014/main" val="3203772953"/>
                  </a:ext>
                </a:extLst>
              </a:tr>
            </a:tbl>
          </a:graphicData>
        </a:graphic>
      </p:graphicFrame>
    </p:spTree>
    <p:extLst>
      <p:ext uri="{BB962C8B-B14F-4D97-AF65-F5344CB8AC3E}">
        <p14:creationId xmlns:p14="http://schemas.microsoft.com/office/powerpoint/2010/main" val="1152504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A6EB41-C486-4245-AD33-2FAAD2D4575F}"/>
              </a:ext>
            </a:extLst>
          </p:cNvPr>
          <p:cNvSpPr/>
          <p:nvPr/>
        </p:nvSpPr>
        <p:spPr>
          <a:xfrm>
            <a:off x="0" y="-3229"/>
            <a:ext cx="12192000" cy="6007768"/>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F40E92-21DF-BD45-A1D4-A565F964A147}"/>
              </a:ext>
            </a:extLst>
          </p:cNvPr>
          <p:cNvSpPr/>
          <p:nvPr/>
        </p:nvSpPr>
        <p:spPr>
          <a:xfrm>
            <a:off x="0" y="0"/>
            <a:ext cx="12192000" cy="6007768"/>
          </a:xfrm>
          <a:prstGeom prst="rect">
            <a:avLst/>
          </a:prstGeom>
          <a:solidFill>
            <a:srgbClr val="002A4E">
              <a:alpha val="4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F0FFF-08B5-454C-826A-411D01986845}"/>
              </a:ext>
            </a:extLst>
          </p:cNvPr>
          <p:cNvSpPr>
            <a:spLocks noGrp="1"/>
          </p:cNvSpPr>
          <p:nvPr>
            <p:ph type="title"/>
          </p:nvPr>
        </p:nvSpPr>
        <p:spPr>
          <a:xfrm>
            <a:off x="844216" y="2763022"/>
            <a:ext cx="10503568" cy="601868"/>
          </a:xfrm>
        </p:spPr>
        <p:txBody>
          <a:bodyPr>
            <a:noAutofit/>
          </a:bodyPr>
          <a:lstStyle/>
          <a:p>
            <a:pPr algn="ctr"/>
            <a:r>
              <a:rPr lang="en-CA" sz="4800" dirty="0">
                <a:solidFill>
                  <a:schemeClr val="bg1"/>
                </a:solidFill>
              </a:rPr>
              <a:t>Questions?</a:t>
            </a:r>
          </a:p>
        </p:txBody>
      </p:sp>
    </p:spTree>
    <p:extLst>
      <p:ext uri="{BB962C8B-B14F-4D97-AF65-F5344CB8AC3E}">
        <p14:creationId xmlns:p14="http://schemas.microsoft.com/office/powerpoint/2010/main" val="1204700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8AB2B0-C662-0541-B369-E51D27C7E2A1}"/>
              </a:ext>
            </a:extLst>
          </p:cNvPr>
          <p:cNvSpPr/>
          <p:nvPr/>
        </p:nvSpPr>
        <p:spPr>
          <a:xfrm>
            <a:off x="0" y="0"/>
            <a:ext cx="12192000" cy="5998723"/>
          </a:xfrm>
          <a:prstGeom prst="rect">
            <a:avLst/>
          </a:pr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33732EB-BD92-0243-AE2E-34308043E187}"/>
              </a:ext>
            </a:extLst>
          </p:cNvPr>
          <p:cNvSpPr/>
          <p:nvPr/>
        </p:nvSpPr>
        <p:spPr>
          <a:xfrm>
            <a:off x="0" y="0"/>
            <a:ext cx="12192000" cy="5998723"/>
          </a:xfrm>
          <a:prstGeom prst="rect">
            <a:avLst/>
          </a:prstGeom>
          <a:solidFill>
            <a:srgbClr val="002A4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B15F36-00B8-BF46-B178-4D57C5446E07}"/>
              </a:ext>
            </a:extLst>
          </p:cNvPr>
          <p:cNvSpPr/>
          <p:nvPr/>
        </p:nvSpPr>
        <p:spPr>
          <a:xfrm>
            <a:off x="4917183" y="2640514"/>
            <a:ext cx="2545890" cy="461665"/>
          </a:xfrm>
          <a:prstGeom prst="rect">
            <a:avLst/>
          </a:prstGeom>
        </p:spPr>
        <p:txBody>
          <a:bodyPr wrap="none">
            <a:spAutoFit/>
          </a:bodyPr>
          <a:lstStyle/>
          <a:p>
            <a:r>
              <a:rPr lang="en-CA" sz="2400" dirty="0">
                <a:solidFill>
                  <a:schemeClr val="bg1"/>
                </a:solidFill>
                <a:latin typeface="Myriad Pro" panose="020B0503030403020204" pitchFamily="34" charset="0"/>
                <a:hlinkClick r:id="rId3">
                  <a:extLst>
                    <a:ext uri="{A12FA001-AC4F-418D-AE19-62706E023703}">
                      <ahyp:hlinkClr xmlns:ahyp="http://schemas.microsoft.com/office/drawing/2018/hyperlinkcolor" val="tx"/>
                    </a:ext>
                  </a:extLst>
                </a:hlinkClick>
              </a:rPr>
              <a:t>cleanbc.gov.bc.ca</a:t>
            </a:r>
            <a:endParaRPr lang="en-CA" sz="2400" dirty="0">
              <a:solidFill>
                <a:schemeClr val="bg1"/>
              </a:solidFill>
              <a:latin typeface="Myriad Pro" panose="020B0503030403020204" pitchFamily="34" charset="0"/>
            </a:endParaRPr>
          </a:p>
        </p:txBody>
      </p:sp>
      <p:sp>
        <p:nvSpPr>
          <p:cNvPr id="6" name="Title 1">
            <a:extLst>
              <a:ext uri="{FF2B5EF4-FFF2-40B4-BE49-F238E27FC236}">
                <a16:creationId xmlns:a16="http://schemas.microsoft.com/office/drawing/2014/main" id="{9048A783-2259-3C41-BFF2-2DFD24229C6E}"/>
              </a:ext>
            </a:extLst>
          </p:cNvPr>
          <p:cNvSpPr txBox="1">
            <a:spLocks/>
          </p:cNvSpPr>
          <p:nvPr/>
        </p:nvSpPr>
        <p:spPr>
          <a:xfrm>
            <a:off x="844216" y="1931750"/>
            <a:ext cx="10503568" cy="601868"/>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yriad Pro" panose="020B0503030403020204" pitchFamily="34" charset="0"/>
                <a:ea typeface="+mj-ea"/>
                <a:cs typeface="+mj-cs"/>
              </a:defRPr>
            </a:lvl1pPr>
          </a:lstStyle>
          <a:p>
            <a:pPr algn="ctr"/>
            <a:r>
              <a:rPr lang="en-CA" sz="4800" dirty="0">
                <a:solidFill>
                  <a:schemeClr val="bg1"/>
                </a:solidFill>
              </a:rPr>
              <a:t>Thank you for joining us.</a:t>
            </a:r>
          </a:p>
        </p:txBody>
      </p:sp>
    </p:spTree>
    <p:extLst>
      <p:ext uri="{BB962C8B-B14F-4D97-AF65-F5344CB8AC3E}">
        <p14:creationId xmlns:p14="http://schemas.microsoft.com/office/powerpoint/2010/main" val="208682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0FFF-08B5-454C-826A-411D01986845}"/>
              </a:ext>
            </a:extLst>
          </p:cNvPr>
          <p:cNvSpPr>
            <a:spLocks noGrp="1"/>
          </p:cNvSpPr>
          <p:nvPr>
            <p:ph type="title"/>
          </p:nvPr>
        </p:nvSpPr>
        <p:spPr>
          <a:xfrm>
            <a:off x="457171" y="497305"/>
            <a:ext cx="10190224" cy="602363"/>
          </a:xfrm>
        </p:spPr>
        <p:txBody>
          <a:bodyPr/>
          <a:lstStyle/>
          <a:p>
            <a:r>
              <a:rPr lang="en-CA" sz="3400" dirty="0">
                <a:solidFill>
                  <a:schemeClr val="bg1"/>
                </a:solidFill>
                <a:latin typeface="Myriad Pro" panose="020B0503030403020204" pitchFamily="34" charset="0"/>
              </a:rPr>
              <a:t>The Original </a:t>
            </a:r>
            <a:r>
              <a:rPr lang="en-CA" sz="3400" dirty="0" err="1">
                <a:solidFill>
                  <a:schemeClr val="bg1"/>
                </a:solidFill>
                <a:latin typeface="Myriad Pro" panose="020B0503030403020204" pitchFamily="34" charset="0"/>
              </a:rPr>
              <a:t>CleanBC</a:t>
            </a:r>
            <a:r>
              <a:rPr lang="en-CA" sz="3400" dirty="0">
                <a:solidFill>
                  <a:schemeClr val="bg1"/>
                </a:solidFill>
                <a:latin typeface="Myriad Pro" panose="020B0503030403020204" pitchFamily="34" charset="0"/>
              </a:rPr>
              <a:t> Plan</a:t>
            </a:r>
          </a:p>
        </p:txBody>
      </p:sp>
      <p:sp>
        <p:nvSpPr>
          <p:cNvPr id="4" name="TextBox 3">
            <a:extLst>
              <a:ext uri="{FF2B5EF4-FFF2-40B4-BE49-F238E27FC236}">
                <a16:creationId xmlns:a16="http://schemas.microsoft.com/office/drawing/2014/main" id="{C98EFD0F-103F-4C3F-AC2E-5EC6E00BA3EF}"/>
              </a:ext>
            </a:extLst>
          </p:cNvPr>
          <p:cNvSpPr txBox="1"/>
          <p:nvPr/>
        </p:nvSpPr>
        <p:spPr>
          <a:xfrm>
            <a:off x="847194" y="1356525"/>
            <a:ext cx="8072667" cy="3631763"/>
          </a:xfrm>
          <a:prstGeom prst="rect">
            <a:avLst/>
          </a:prstGeom>
          <a:noFill/>
        </p:spPr>
        <p:txBody>
          <a:bodyPr wrap="square" lIns="91440" tIns="45720" rIns="91440" bIns="45720" anchor="t">
            <a:spAutoFit/>
          </a:bodyPr>
          <a:lstStyle/>
          <a:p>
            <a:pPr marL="342900" lvl="1" indent="-342900" fontAlgn="base">
              <a:spcBef>
                <a:spcPts val="1000"/>
              </a:spcBef>
              <a:spcAft>
                <a:spcPts val="1800"/>
              </a:spcAft>
              <a:buClr>
                <a:schemeClr val="tx2"/>
              </a:buClr>
              <a:buFont typeface="Wingdings" pitchFamily="2" charset="2"/>
              <a:buChar char="§"/>
            </a:pPr>
            <a:r>
              <a:rPr lang="en-CA" sz="2000" dirty="0">
                <a:solidFill>
                  <a:schemeClr val="bg1"/>
                </a:solidFill>
                <a:latin typeface="Myriad Pro" panose="020B0503030403020204"/>
              </a:rPr>
              <a:t>Launched in late 2018 with over 40 initiatives to reduce GHG emissions and move to cleaner energy in transportation, industry, and buildings</a:t>
            </a:r>
          </a:p>
          <a:p>
            <a:pPr marL="342900" lvl="1" indent="-342900" fontAlgn="base">
              <a:spcBef>
                <a:spcPts val="1000"/>
              </a:spcBef>
              <a:spcAft>
                <a:spcPts val="1800"/>
              </a:spcAft>
              <a:buClr>
                <a:schemeClr val="tx2"/>
              </a:buClr>
              <a:buFont typeface="Wingdings" pitchFamily="2" charset="2"/>
              <a:buChar char="§"/>
            </a:pPr>
            <a:r>
              <a:rPr lang="en-CA" sz="2000" dirty="0">
                <a:solidFill>
                  <a:schemeClr val="bg1"/>
                </a:solidFill>
                <a:latin typeface="Myriad Pro" panose="020B0503030403020204"/>
              </a:rPr>
              <a:t>Initiatives were projected to achieve ~75% of the 2030 climate target (of reducing emissions by 40% below 2007 levels)</a:t>
            </a:r>
          </a:p>
          <a:p>
            <a:pPr marL="342900" lvl="1" indent="-342900" fontAlgn="base">
              <a:spcBef>
                <a:spcPts val="1000"/>
              </a:spcBef>
              <a:spcAft>
                <a:spcPts val="1800"/>
              </a:spcAft>
              <a:buClr>
                <a:schemeClr val="tx2"/>
              </a:buClr>
              <a:buFont typeface="Wingdings" pitchFamily="2" charset="2"/>
              <a:buChar char="§"/>
            </a:pPr>
            <a:r>
              <a:rPr lang="en-CA" sz="2000" dirty="0" err="1">
                <a:solidFill>
                  <a:schemeClr val="bg1"/>
                </a:solidFill>
                <a:latin typeface="Myriad Pro" panose="020B0503030403020204"/>
              </a:rPr>
              <a:t>CleanBC</a:t>
            </a:r>
            <a:r>
              <a:rPr lang="en-CA" sz="2000" dirty="0">
                <a:solidFill>
                  <a:schemeClr val="bg1"/>
                </a:solidFill>
                <a:latin typeface="Myriad Pro" panose="020B0503030403020204"/>
              </a:rPr>
              <a:t> committed to a plan to fully achieve the 2030 target</a:t>
            </a:r>
          </a:p>
          <a:p>
            <a:pPr marL="342900" lvl="1" indent="-342900" fontAlgn="base">
              <a:spcBef>
                <a:spcPts val="1000"/>
              </a:spcBef>
              <a:spcAft>
                <a:spcPts val="1800"/>
              </a:spcAft>
              <a:buClr>
                <a:schemeClr val="tx2"/>
              </a:buClr>
              <a:buFont typeface="Wingdings" pitchFamily="2" charset="2"/>
              <a:buChar char="§"/>
            </a:pPr>
            <a:r>
              <a:rPr lang="en-CA" sz="2000" dirty="0">
                <a:solidFill>
                  <a:schemeClr val="bg1"/>
                </a:solidFill>
                <a:latin typeface="Myriad Pro" panose="020B0503030403020204"/>
              </a:rPr>
              <a:t>The </a:t>
            </a:r>
            <a:r>
              <a:rPr lang="en-CA" sz="2000" dirty="0" err="1">
                <a:solidFill>
                  <a:schemeClr val="bg1"/>
                </a:solidFill>
                <a:latin typeface="Myriad Pro" panose="020B0503030403020204"/>
              </a:rPr>
              <a:t>CleanBC</a:t>
            </a:r>
            <a:r>
              <a:rPr lang="en-CA" sz="2000" dirty="0">
                <a:solidFill>
                  <a:schemeClr val="bg1"/>
                </a:solidFill>
                <a:latin typeface="Myriad Pro" panose="020B0503030403020204"/>
              </a:rPr>
              <a:t> Roadmap to 2030 is that plan – following the actions outlined in the Roadmap will see us reach our legislated 2030 target, and do our part to reach our Paris climate commitments</a:t>
            </a:r>
          </a:p>
        </p:txBody>
      </p:sp>
    </p:spTree>
    <p:extLst>
      <p:ext uri="{BB962C8B-B14F-4D97-AF65-F5344CB8AC3E}">
        <p14:creationId xmlns:p14="http://schemas.microsoft.com/office/powerpoint/2010/main" val="357857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0FFF-08B5-454C-826A-411D01986845}"/>
              </a:ext>
            </a:extLst>
          </p:cNvPr>
          <p:cNvSpPr>
            <a:spLocks noGrp="1"/>
          </p:cNvSpPr>
          <p:nvPr>
            <p:ph type="title"/>
          </p:nvPr>
        </p:nvSpPr>
        <p:spPr>
          <a:xfrm>
            <a:off x="457846" y="498011"/>
            <a:ext cx="10190224" cy="601868"/>
          </a:xfrm>
        </p:spPr>
        <p:txBody>
          <a:bodyPr/>
          <a:lstStyle/>
          <a:p>
            <a:r>
              <a:rPr lang="en-CA" sz="3400" dirty="0">
                <a:solidFill>
                  <a:schemeClr val="bg1"/>
                </a:solidFill>
                <a:latin typeface="Myriad Pro" panose="020B0503030403020204" pitchFamily="34" charset="0"/>
              </a:rPr>
              <a:t>The Roadmap Approach</a:t>
            </a:r>
          </a:p>
        </p:txBody>
      </p:sp>
      <p:sp>
        <p:nvSpPr>
          <p:cNvPr id="3" name="TextBox 2">
            <a:extLst>
              <a:ext uri="{FF2B5EF4-FFF2-40B4-BE49-F238E27FC236}">
                <a16:creationId xmlns:a16="http://schemas.microsoft.com/office/drawing/2014/main" id="{54504D67-8345-4EC5-A2C3-31441A0BA855}"/>
              </a:ext>
            </a:extLst>
          </p:cNvPr>
          <p:cNvSpPr txBox="1"/>
          <p:nvPr/>
        </p:nvSpPr>
        <p:spPr>
          <a:xfrm>
            <a:off x="846974" y="1358056"/>
            <a:ext cx="10100607" cy="3836948"/>
          </a:xfrm>
          <a:prstGeom prst="rect">
            <a:avLst/>
          </a:prstGeom>
          <a:noFill/>
        </p:spPr>
        <p:txBody>
          <a:bodyPr wrap="square" lIns="91440" tIns="45720" rIns="91440" bIns="45720" anchor="t">
            <a:spAutoFit/>
          </a:bodyPr>
          <a:lstStyle/>
          <a:p>
            <a:pPr marL="342900" lvl="1" indent="-342900" fontAlgn="base">
              <a:spcBef>
                <a:spcPts val="1000"/>
              </a:spcBef>
              <a:spcAft>
                <a:spcPts val="1800"/>
              </a:spcAft>
              <a:buClr>
                <a:schemeClr val="tx2"/>
              </a:buClr>
              <a:buFont typeface="Wingdings" pitchFamily="2" charset="2"/>
              <a:buChar char="§"/>
            </a:pPr>
            <a:r>
              <a:rPr lang="en-US" sz="2000" dirty="0">
                <a:solidFill>
                  <a:schemeClr val="bg1"/>
                </a:solidFill>
                <a:latin typeface="Myriad Pro" panose="020B0503030403020204"/>
              </a:rPr>
              <a:t>Examines the eight key areas (pathways) across B.C.’s economy that generate </a:t>
            </a:r>
            <a:br>
              <a:rPr lang="en-US" sz="2000" dirty="0">
                <a:solidFill>
                  <a:schemeClr val="bg1"/>
                </a:solidFill>
                <a:latin typeface="Myriad Pro" panose="020B0503030403020204"/>
              </a:rPr>
            </a:br>
            <a:r>
              <a:rPr lang="en-US" sz="2000" dirty="0">
                <a:solidFill>
                  <a:schemeClr val="bg1"/>
                </a:solidFill>
                <a:latin typeface="Myriad Pro" panose="020B0503030403020204"/>
              </a:rPr>
              <a:t>emissions or can create solutions</a:t>
            </a:r>
          </a:p>
          <a:p>
            <a:pPr marL="342900" lvl="1" indent="-342900" fontAlgn="base">
              <a:spcBef>
                <a:spcPts val="1000"/>
              </a:spcBef>
              <a:spcAft>
                <a:spcPts val="1800"/>
              </a:spcAft>
              <a:buClr>
                <a:schemeClr val="tx2"/>
              </a:buClr>
              <a:buFont typeface="Wingdings" pitchFamily="2" charset="2"/>
              <a:buChar char="§"/>
            </a:pPr>
            <a:r>
              <a:rPr lang="en-US" sz="2000" dirty="0">
                <a:solidFill>
                  <a:schemeClr val="bg1"/>
                </a:solidFill>
                <a:latin typeface="Myriad Pro" panose="020B0503030403020204"/>
              </a:rPr>
              <a:t>Assesses B.C.’s progress in developing and deploying low- and zero-carbon </a:t>
            </a:r>
            <a:br>
              <a:rPr lang="en-US" sz="2000" dirty="0">
                <a:solidFill>
                  <a:schemeClr val="bg1"/>
                </a:solidFill>
                <a:latin typeface="Myriad Pro" panose="020B0503030403020204"/>
              </a:rPr>
            </a:br>
            <a:r>
              <a:rPr lang="en-US" sz="2000" dirty="0">
                <a:solidFill>
                  <a:schemeClr val="bg1"/>
                </a:solidFill>
                <a:latin typeface="Myriad Pro" panose="020B0503030403020204"/>
              </a:rPr>
              <a:t>products, approaches and technologies</a:t>
            </a:r>
          </a:p>
          <a:p>
            <a:pPr marL="342900" lvl="1" indent="-342900" fontAlgn="base">
              <a:spcBef>
                <a:spcPts val="1000"/>
              </a:spcBef>
              <a:buClr>
                <a:schemeClr val="tx2"/>
              </a:buClr>
              <a:buFont typeface="Wingdings" pitchFamily="2" charset="2"/>
              <a:buChar char="§"/>
            </a:pPr>
            <a:r>
              <a:rPr lang="en-US" sz="2000" dirty="0">
                <a:solidFill>
                  <a:schemeClr val="bg1"/>
                </a:solidFill>
                <a:latin typeface="Myriad Pro" panose="020B0503030403020204"/>
              </a:rPr>
              <a:t>Sets out a series of pathways to:</a:t>
            </a:r>
          </a:p>
          <a:p>
            <a:pPr lvl="2" indent="-457200" fontAlgn="base">
              <a:spcBef>
                <a:spcPts val="1000"/>
              </a:spcBef>
              <a:buClr>
                <a:schemeClr val="tx2"/>
              </a:buClr>
              <a:buFont typeface="Arial" panose="020B0604020202020204" pitchFamily="34" charset="0"/>
              <a:buChar char="•"/>
            </a:pPr>
            <a:r>
              <a:rPr lang="en-US" sz="2000" dirty="0">
                <a:solidFill>
                  <a:schemeClr val="bg1"/>
                </a:solidFill>
                <a:latin typeface="Myriad Pro" panose="020B0503030403020204"/>
              </a:rPr>
              <a:t>drive deployment in areas where clean solutions are already mature, and </a:t>
            </a:r>
          </a:p>
          <a:p>
            <a:pPr lvl="2" indent="-457200" fontAlgn="base">
              <a:spcBef>
                <a:spcPts val="600"/>
              </a:spcBef>
              <a:spcAft>
                <a:spcPts val="1800"/>
              </a:spcAft>
              <a:buClr>
                <a:schemeClr val="tx2"/>
              </a:buClr>
              <a:buFont typeface="Arial" panose="020B0604020202020204" pitchFamily="34" charset="0"/>
              <a:buChar char="•"/>
            </a:pPr>
            <a:r>
              <a:rPr lang="en-US" sz="2000" dirty="0">
                <a:solidFill>
                  <a:schemeClr val="bg1"/>
                </a:solidFill>
                <a:latin typeface="Myriad Pro" panose="020B0503030403020204"/>
              </a:rPr>
              <a:t>support innovation in areas where clean solutions are emerging</a:t>
            </a:r>
          </a:p>
          <a:p>
            <a:pPr marL="342900" lvl="1" indent="-342900" fontAlgn="base">
              <a:spcBef>
                <a:spcPts val="1000"/>
              </a:spcBef>
              <a:spcAft>
                <a:spcPts val="1800"/>
              </a:spcAft>
              <a:buClr>
                <a:schemeClr val="tx2"/>
              </a:buClr>
              <a:buFont typeface="Wingdings" pitchFamily="2" charset="2"/>
              <a:buChar char="§"/>
            </a:pPr>
            <a:r>
              <a:rPr lang="en-US" sz="2000" dirty="0">
                <a:solidFill>
                  <a:schemeClr val="bg1"/>
                </a:solidFill>
                <a:latin typeface="Myriad Pro" panose="020B0503030403020204"/>
              </a:rPr>
              <a:t>This will help deliver more clean solutions, faster</a:t>
            </a:r>
          </a:p>
        </p:txBody>
      </p:sp>
    </p:spTree>
    <p:extLst>
      <p:ext uri="{BB962C8B-B14F-4D97-AF65-F5344CB8AC3E}">
        <p14:creationId xmlns:p14="http://schemas.microsoft.com/office/powerpoint/2010/main" val="131785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8E1A168-AB9D-0743-A10C-9E3E7FE57478}"/>
              </a:ext>
            </a:extLst>
          </p:cNvPr>
          <p:cNvSpPr/>
          <p:nvPr/>
        </p:nvSpPr>
        <p:spPr>
          <a:xfrm>
            <a:off x="0" y="1129145"/>
            <a:ext cx="12192000" cy="48698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B8C52-ACC2-40A5-8F1F-56F4619E4C7E}"/>
              </a:ext>
            </a:extLst>
          </p:cNvPr>
          <p:cNvSpPr>
            <a:spLocks noGrp="1"/>
          </p:cNvSpPr>
          <p:nvPr>
            <p:ph type="title"/>
          </p:nvPr>
        </p:nvSpPr>
        <p:spPr>
          <a:xfrm>
            <a:off x="154063" y="353664"/>
            <a:ext cx="10190224" cy="601868"/>
          </a:xfrm>
        </p:spPr>
        <p:txBody>
          <a:bodyPr>
            <a:normAutofit/>
          </a:bodyPr>
          <a:lstStyle/>
          <a:p>
            <a:pPr indent="357188"/>
            <a:r>
              <a:rPr lang="en-CA" sz="3400" dirty="0">
                <a:latin typeface="Myriad Pro" panose="020B0503030403020204" pitchFamily="34" charset="0"/>
              </a:rPr>
              <a:t>Roadmap Pathways</a:t>
            </a:r>
          </a:p>
        </p:txBody>
      </p:sp>
      <p:pic>
        <p:nvPicPr>
          <p:cNvPr id="26" name="Picture 25" descr="Icon&#10;&#10;Description automatically generated">
            <a:extLst>
              <a:ext uri="{FF2B5EF4-FFF2-40B4-BE49-F238E27FC236}">
                <a16:creationId xmlns:a16="http://schemas.microsoft.com/office/drawing/2014/main" id="{90D8C1B3-10D5-EA45-A188-E072CF8C6F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1966" y="1687852"/>
            <a:ext cx="540000" cy="540000"/>
          </a:xfrm>
          <a:prstGeom prst="rect">
            <a:avLst/>
          </a:prstGeom>
        </p:spPr>
      </p:pic>
      <p:pic>
        <p:nvPicPr>
          <p:cNvPr id="28" name="Picture 27" descr="Icon&#10;&#10;Description automatically generated">
            <a:extLst>
              <a:ext uri="{FF2B5EF4-FFF2-40B4-BE49-F238E27FC236}">
                <a16:creationId xmlns:a16="http://schemas.microsoft.com/office/drawing/2014/main" id="{0F6A0B17-562A-0F4C-A0DC-470BCD12A36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71966" y="2770162"/>
            <a:ext cx="540000" cy="610435"/>
          </a:xfrm>
          <a:prstGeom prst="rect">
            <a:avLst/>
          </a:prstGeom>
        </p:spPr>
      </p:pic>
      <p:pic>
        <p:nvPicPr>
          <p:cNvPr id="30" name="Picture 29" descr="Logo, icon, company name&#10;&#10;Description automatically generated">
            <a:extLst>
              <a:ext uri="{FF2B5EF4-FFF2-40B4-BE49-F238E27FC236}">
                <a16:creationId xmlns:a16="http://schemas.microsoft.com/office/drawing/2014/main" id="{78F22314-771D-A144-BC86-2DB94C53160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9385" y="3832462"/>
            <a:ext cx="1062581" cy="540000"/>
          </a:xfrm>
          <a:prstGeom prst="rect">
            <a:avLst/>
          </a:prstGeom>
        </p:spPr>
      </p:pic>
      <p:pic>
        <p:nvPicPr>
          <p:cNvPr id="32" name="Picture 31" descr="Icon&#10;&#10;Description automatically generated">
            <a:extLst>
              <a:ext uri="{FF2B5EF4-FFF2-40B4-BE49-F238E27FC236}">
                <a16:creationId xmlns:a16="http://schemas.microsoft.com/office/drawing/2014/main" id="{B3414451-90F8-A54E-B869-8169C9EFE6E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71966" y="4832462"/>
            <a:ext cx="540000" cy="540000"/>
          </a:xfrm>
          <a:prstGeom prst="rect">
            <a:avLst/>
          </a:prstGeom>
        </p:spPr>
      </p:pic>
      <p:pic>
        <p:nvPicPr>
          <p:cNvPr id="34" name="Picture 33" descr="Icon&#10;&#10;Description automatically generated">
            <a:extLst>
              <a:ext uri="{FF2B5EF4-FFF2-40B4-BE49-F238E27FC236}">
                <a16:creationId xmlns:a16="http://schemas.microsoft.com/office/drawing/2014/main" id="{2D0AF2D5-CB00-D04E-8997-B6F3BF3B7B4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91102" y="1687852"/>
            <a:ext cx="540000" cy="540000"/>
          </a:xfrm>
          <a:prstGeom prst="rect">
            <a:avLst/>
          </a:prstGeom>
        </p:spPr>
      </p:pic>
      <p:pic>
        <p:nvPicPr>
          <p:cNvPr id="36" name="Picture 35" descr="A picture containing text, sign, vector graphics&#10;&#10;Description automatically generated">
            <a:extLst>
              <a:ext uri="{FF2B5EF4-FFF2-40B4-BE49-F238E27FC236}">
                <a16:creationId xmlns:a16="http://schemas.microsoft.com/office/drawing/2014/main" id="{EAFFF090-06A2-A045-91DF-648E232D1A2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91102" y="2770162"/>
            <a:ext cx="540000" cy="540000"/>
          </a:xfrm>
          <a:prstGeom prst="rect">
            <a:avLst/>
          </a:prstGeom>
        </p:spPr>
      </p:pic>
      <p:pic>
        <p:nvPicPr>
          <p:cNvPr id="38" name="Picture 37" descr="Logo, icon&#10;&#10;Description automatically generated">
            <a:extLst>
              <a:ext uri="{FF2B5EF4-FFF2-40B4-BE49-F238E27FC236}">
                <a16:creationId xmlns:a16="http://schemas.microsoft.com/office/drawing/2014/main" id="{22575E62-73A5-3341-9EB8-83ACDF97403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91102" y="3832462"/>
            <a:ext cx="540000" cy="540000"/>
          </a:xfrm>
          <a:prstGeom prst="rect">
            <a:avLst/>
          </a:prstGeom>
        </p:spPr>
      </p:pic>
      <p:pic>
        <p:nvPicPr>
          <p:cNvPr id="40" name="Picture 39" descr="A picture containing text, sign&#10;&#10;Description automatically generated">
            <a:extLst>
              <a:ext uri="{FF2B5EF4-FFF2-40B4-BE49-F238E27FC236}">
                <a16:creationId xmlns:a16="http://schemas.microsoft.com/office/drawing/2014/main" id="{1BF487CC-E7C1-174E-BBB6-546D9A0FC4D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491102" y="4832462"/>
            <a:ext cx="540000" cy="540000"/>
          </a:xfrm>
          <a:prstGeom prst="rect">
            <a:avLst/>
          </a:prstGeom>
        </p:spPr>
      </p:pic>
      <p:sp>
        <p:nvSpPr>
          <p:cNvPr id="42" name="TextBox 41">
            <a:extLst>
              <a:ext uri="{FF2B5EF4-FFF2-40B4-BE49-F238E27FC236}">
                <a16:creationId xmlns:a16="http://schemas.microsoft.com/office/drawing/2014/main" id="{8B3D2173-80FB-D045-82B6-B13BDA49CCE8}"/>
              </a:ext>
            </a:extLst>
          </p:cNvPr>
          <p:cNvSpPr txBox="1"/>
          <p:nvPr/>
        </p:nvSpPr>
        <p:spPr>
          <a:xfrm>
            <a:off x="2381311" y="1650588"/>
            <a:ext cx="2836674" cy="646331"/>
          </a:xfrm>
          <a:prstGeom prst="rect">
            <a:avLst/>
          </a:prstGeom>
          <a:noFill/>
        </p:spPr>
        <p:txBody>
          <a:bodyPr wrap="square" rtlCol="0">
            <a:spAutoFit/>
          </a:bodyPr>
          <a:lstStyle/>
          <a:p>
            <a:r>
              <a:rPr lang="en-CA" b="1" dirty="0">
                <a:latin typeface="Myriad Pro Light" panose="020B0403030403020204" pitchFamily="34" charset="0"/>
              </a:rPr>
              <a:t>Agriculture, Aquaculture</a:t>
            </a:r>
          </a:p>
          <a:p>
            <a:r>
              <a:rPr lang="en-CA" b="1" dirty="0">
                <a:latin typeface="Myriad Pro Light" panose="020B0403030403020204" pitchFamily="34" charset="0"/>
              </a:rPr>
              <a:t>and Fisheries</a:t>
            </a:r>
          </a:p>
        </p:txBody>
      </p:sp>
      <p:sp>
        <p:nvSpPr>
          <p:cNvPr id="43" name="TextBox 42">
            <a:extLst>
              <a:ext uri="{FF2B5EF4-FFF2-40B4-BE49-F238E27FC236}">
                <a16:creationId xmlns:a16="http://schemas.microsoft.com/office/drawing/2014/main" id="{0183F87D-ED3F-564D-BC40-617CA203228C}"/>
              </a:ext>
            </a:extLst>
          </p:cNvPr>
          <p:cNvSpPr txBox="1"/>
          <p:nvPr/>
        </p:nvSpPr>
        <p:spPr>
          <a:xfrm>
            <a:off x="2381311" y="2855496"/>
            <a:ext cx="2673927" cy="369332"/>
          </a:xfrm>
          <a:prstGeom prst="rect">
            <a:avLst/>
          </a:prstGeom>
          <a:noFill/>
        </p:spPr>
        <p:txBody>
          <a:bodyPr wrap="square" rtlCol="0">
            <a:spAutoFit/>
          </a:bodyPr>
          <a:lstStyle/>
          <a:p>
            <a:r>
              <a:rPr lang="en-CA" b="1" dirty="0">
                <a:latin typeface="Myriad Pro Light" panose="020B0403030403020204" pitchFamily="34" charset="0"/>
              </a:rPr>
              <a:t>Forest Bioeconomy</a:t>
            </a:r>
          </a:p>
        </p:txBody>
      </p:sp>
      <p:sp>
        <p:nvSpPr>
          <p:cNvPr id="44" name="TextBox 43">
            <a:extLst>
              <a:ext uri="{FF2B5EF4-FFF2-40B4-BE49-F238E27FC236}">
                <a16:creationId xmlns:a16="http://schemas.microsoft.com/office/drawing/2014/main" id="{1BA6EAF2-428E-9E4E-9387-01C5B4632ED9}"/>
              </a:ext>
            </a:extLst>
          </p:cNvPr>
          <p:cNvSpPr txBox="1"/>
          <p:nvPr/>
        </p:nvSpPr>
        <p:spPr>
          <a:xfrm>
            <a:off x="2381311" y="3927668"/>
            <a:ext cx="2230581" cy="369332"/>
          </a:xfrm>
          <a:prstGeom prst="rect">
            <a:avLst/>
          </a:prstGeom>
          <a:noFill/>
        </p:spPr>
        <p:txBody>
          <a:bodyPr wrap="square" rtlCol="0">
            <a:spAutoFit/>
          </a:bodyPr>
          <a:lstStyle/>
          <a:p>
            <a:r>
              <a:rPr lang="en-CA" b="1" dirty="0">
                <a:latin typeface="Myriad Pro Light" panose="020B0403030403020204" pitchFamily="34" charset="0"/>
              </a:rPr>
              <a:t>Transportation</a:t>
            </a:r>
          </a:p>
        </p:txBody>
      </p:sp>
      <p:sp>
        <p:nvSpPr>
          <p:cNvPr id="45" name="TextBox 44">
            <a:extLst>
              <a:ext uri="{FF2B5EF4-FFF2-40B4-BE49-F238E27FC236}">
                <a16:creationId xmlns:a16="http://schemas.microsoft.com/office/drawing/2014/main" id="{3B8E1501-1F09-E645-AB69-6CFFF51A47A9}"/>
              </a:ext>
            </a:extLst>
          </p:cNvPr>
          <p:cNvSpPr txBox="1"/>
          <p:nvPr/>
        </p:nvSpPr>
        <p:spPr>
          <a:xfrm>
            <a:off x="2409064" y="4917796"/>
            <a:ext cx="2050473" cy="369332"/>
          </a:xfrm>
          <a:prstGeom prst="rect">
            <a:avLst/>
          </a:prstGeom>
          <a:noFill/>
        </p:spPr>
        <p:txBody>
          <a:bodyPr wrap="square" rtlCol="0">
            <a:spAutoFit/>
          </a:bodyPr>
          <a:lstStyle/>
          <a:p>
            <a:r>
              <a:rPr lang="en-CA" b="1" dirty="0">
                <a:latin typeface="Myriad Pro Light" panose="020B0403030403020204" pitchFamily="34" charset="0"/>
              </a:rPr>
              <a:t>Buildings</a:t>
            </a:r>
          </a:p>
        </p:txBody>
      </p:sp>
      <p:sp>
        <p:nvSpPr>
          <p:cNvPr id="46" name="TextBox 45">
            <a:extLst>
              <a:ext uri="{FF2B5EF4-FFF2-40B4-BE49-F238E27FC236}">
                <a16:creationId xmlns:a16="http://schemas.microsoft.com/office/drawing/2014/main" id="{FB093664-1124-DD49-8F1B-AFFCA584D105}"/>
              </a:ext>
            </a:extLst>
          </p:cNvPr>
          <p:cNvSpPr txBox="1"/>
          <p:nvPr/>
        </p:nvSpPr>
        <p:spPr>
          <a:xfrm>
            <a:off x="7121228" y="1650588"/>
            <a:ext cx="2507673" cy="646331"/>
          </a:xfrm>
          <a:prstGeom prst="rect">
            <a:avLst/>
          </a:prstGeom>
          <a:noFill/>
        </p:spPr>
        <p:txBody>
          <a:bodyPr wrap="square" rtlCol="0">
            <a:spAutoFit/>
          </a:bodyPr>
          <a:lstStyle/>
          <a:p>
            <a:r>
              <a:rPr lang="en-CA" b="1" dirty="0">
                <a:latin typeface="Myriad Pro Light" panose="020B0403030403020204" pitchFamily="34" charset="0"/>
              </a:rPr>
              <a:t>Negative Emissions Technologies</a:t>
            </a:r>
          </a:p>
        </p:txBody>
      </p:sp>
      <p:sp>
        <p:nvSpPr>
          <p:cNvPr id="47" name="TextBox 46">
            <a:extLst>
              <a:ext uri="{FF2B5EF4-FFF2-40B4-BE49-F238E27FC236}">
                <a16:creationId xmlns:a16="http://schemas.microsoft.com/office/drawing/2014/main" id="{D5B0B54F-1388-7045-9DBB-390B88204611}"/>
              </a:ext>
            </a:extLst>
          </p:cNvPr>
          <p:cNvSpPr txBox="1"/>
          <p:nvPr/>
        </p:nvSpPr>
        <p:spPr>
          <a:xfrm>
            <a:off x="7121228" y="2855496"/>
            <a:ext cx="2507672" cy="369332"/>
          </a:xfrm>
          <a:prstGeom prst="rect">
            <a:avLst/>
          </a:prstGeom>
          <a:noFill/>
        </p:spPr>
        <p:txBody>
          <a:bodyPr wrap="square" rtlCol="0">
            <a:spAutoFit/>
          </a:bodyPr>
          <a:lstStyle/>
          <a:p>
            <a:r>
              <a:rPr lang="en-CA" b="1" dirty="0">
                <a:latin typeface="Myriad Pro Light" panose="020B0403030403020204" pitchFamily="34" charset="0"/>
              </a:rPr>
              <a:t>Low Carbon Energy</a:t>
            </a:r>
          </a:p>
        </p:txBody>
      </p:sp>
      <p:sp>
        <p:nvSpPr>
          <p:cNvPr id="48" name="TextBox 47">
            <a:extLst>
              <a:ext uri="{FF2B5EF4-FFF2-40B4-BE49-F238E27FC236}">
                <a16:creationId xmlns:a16="http://schemas.microsoft.com/office/drawing/2014/main" id="{0B167F2E-3D2C-BD44-AC95-D606B50BC67F}"/>
              </a:ext>
            </a:extLst>
          </p:cNvPr>
          <p:cNvSpPr txBox="1"/>
          <p:nvPr/>
        </p:nvSpPr>
        <p:spPr>
          <a:xfrm>
            <a:off x="7121228" y="3927668"/>
            <a:ext cx="2094330" cy="369332"/>
          </a:xfrm>
          <a:prstGeom prst="rect">
            <a:avLst/>
          </a:prstGeom>
          <a:noFill/>
        </p:spPr>
        <p:txBody>
          <a:bodyPr wrap="square" rtlCol="0">
            <a:spAutoFit/>
          </a:bodyPr>
          <a:lstStyle/>
          <a:p>
            <a:r>
              <a:rPr lang="en-CA" b="1" dirty="0">
                <a:latin typeface="Myriad Pro Light" panose="020B0403030403020204" pitchFamily="34" charset="0"/>
              </a:rPr>
              <a:t>Communities</a:t>
            </a:r>
          </a:p>
        </p:txBody>
      </p:sp>
      <p:sp>
        <p:nvSpPr>
          <p:cNvPr id="49" name="TextBox 48">
            <a:extLst>
              <a:ext uri="{FF2B5EF4-FFF2-40B4-BE49-F238E27FC236}">
                <a16:creationId xmlns:a16="http://schemas.microsoft.com/office/drawing/2014/main" id="{098377A0-E44A-9446-9671-565413345030}"/>
              </a:ext>
            </a:extLst>
          </p:cNvPr>
          <p:cNvSpPr txBox="1"/>
          <p:nvPr/>
        </p:nvSpPr>
        <p:spPr>
          <a:xfrm>
            <a:off x="7121228" y="4917796"/>
            <a:ext cx="3124200" cy="369332"/>
          </a:xfrm>
          <a:prstGeom prst="rect">
            <a:avLst/>
          </a:prstGeom>
          <a:noFill/>
        </p:spPr>
        <p:txBody>
          <a:bodyPr wrap="square" rtlCol="0">
            <a:spAutoFit/>
          </a:bodyPr>
          <a:lstStyle/>
          <a:p>
            <a:r>
              <a:rPr lang="en-CA" b="1" dirty="0">
                <a:latin typeface="Myriad Pro Light" panose="020B0403030403020204" pitchFamily="34" charset="0"/>
              </a:rPr>
              <a:t>Industry, including Oil &amp; Gas</a:t>
            </a:r>
          </a:p>
        </p:txBody>
      </p:sp>
    </p:spTree>
    <p:extLst>
      <p:ext uri="{BB962C8B-B14F-4D97-AF65-F5344CB8AC3E}">
        <p14:creationId xmlns:p14="http://schemas.microsoft.com/office/powerpoint/2010/main" val="277854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405B62-1888-491C-978D-FBDC087754FB}"/>
              </a:ext>
            </a:extLst>
          </p:cNvPr>
          <p:cNvSpPr txBox="1">
            <a:spLocks/>
          </p:cNvSpPr>
          <p:nvPr/>
        </p:nvSpPr>
        <p:spPr>
          <a:xfrm>
            <a:off x="1024839" y="242879"/>
            <a:ext cx="8941114" cy="784596"/>
          </a:xfrm>
          <a:prstGeom prst="rect">
            <a:avLst/>
          </a:prstGeom>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lang="en-CA" sz="4000" b="1" kern="1200" cap="all" baseline="0">
                <a:solidFill>
                  <a:schemeClr val="accent1">
                    <a:lumMod val="50000"/>
                  </a:schemeClr>
                </a:solidFill>
                <a:latin typeface="+mj-lt"/>
                <a:ea typeface="+mj-ea"/>
                <a:cs typeface="+mj-cs"/>
              </a:defRPr>
            </a:lvl1pPr>
          </a:lstStyle>
          <a:p>
            <a:pPr indent="357188" algn="l"/>
            <a:r>
              <a:rPr lang="en-CA" sz="3400" cap="none" dirty="0">
                <a:solidFill>
                  <a:srgbClr val="002A4E"/>
                </a:solidFill>
                <a:latin typeface="Myriad Pro" panose="020B0503030403020204" pitchFamily="34" charset="0"/>
              </a:rPr>
              <a:t>B.C.’s Marquee Measures</a:t>
            </a:r>
          </a:p>
        </p:txBody>
      </p:sp>
      <p:grpSp>
        <p:nvGrpSpPr>
          <p:cNvPr id="3" name="Group 2">
            <a:extLst>
              <a:ext uri="{FF2B5EF4-FFF2-40B4-BE49-F238E27FC236}">
                <a16:creationId xmlns:a16="http://schemas.microsoft.com/office/drawing/2014/main" id="{50F2BEC2-1695-4F28-9F6E-45F9009B0148}"/>
              </a:ext>
            </a:extLst>
          </p:cNvPr>
          <p:cNvGrpSpPr/>
          <p:nvPr/>
        </p:nvGrpSpPr>
        <p:grpSpPr>
          <a:xfrm>
            <a:off x="288436" y="237725"/>
            <a:ext cx="864000" cy="864000"/>
            <a:chOff x="299576" y="190271"/>
            <a:chExt cx="864000" cy="864000"/>
          </a:xfrm>
        </p:grpSpPr>
        <p:sp>
          <p:nvSpPr>
            <p:cNvPr id="6" name="Oval 5">
              <a:extLst>
                <a:ext uri="{FF2B5EF4-FFF2-40B4-BE49-F238E27FC236}">
                  <a16:creationId xmlns:a16="http://schemas.microsoft.com/office/drawing/2014/main" id="{F84B395D-1A7F-4F85-AC77-8D9127C8E1BE}"/>
                </a:ext>
              </a:extLst>
            </p:cNvPr>
            <p:cNvSpPr/>
            <p:nvPr/>
          </p:nvSpPr>
          <p:spPr>
            <a:xfrm>
              <a:off x="299576" y="190271"/>
              <a:ext cx="864000" cy="864000"/>
            </a:xfrm>
            <a:prstGeom prst="ellipse">
              <a:avLst/>
            </a:prstGeom>
            <a:solidFill>
              <a:srgbClr val="002A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Graphic 12" descr="Statistics outline">
              <a:extLst>
                <a:ext uri="{FF2B5EF4-FFF2-40B4-BE49-F238E27FC236}">
                  <a16:creationId xmlns:a16="http://schemas.microsoft.com/office/drawing/2014/main" id="{1E274EAA-4BA9-4352-8FFC-58BD0484122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17009" y="307704"/>
              <a:ext cx="629134" cy="629134"/>
            </a:xfrm>
            <a:prstGeom prst="rect">
              <a:avLst/>
            </a:prstGeom>
            <a:effectLst>
              <a:outerShdw blurRad="50800" dist="38100" dir="2700000" algn="tl" rotWithShape="0">
                <a:prstClr val="black">
                  <a:alpha val="40000"/>
                </a:prstClr>
              </a:outerShdw>
            </a:effectLst>
          </p:spPr>
        </p:pic>
      </p:grpSp>
      <p:sp>
        <p:nvSpPr>
          <p:cNvPr id="20" name="TextBox 19">
            <a:extLst>
              <a:ext uri="{FF2B5EF4-FFF2-40B4-BE49-F238E27FC236}">
                <a16:creationId xmlns:a16="http://schemas.microsoft.com/office/drawing/2014/main" id="{BA938702-BB3A-45C8-B45C-C8CC89441F8F}"/>
              </a:ext>
            </a:extLst>
          </p:cNvPr>
          <p:cNvSpPr txBox="1"/>
          <p:nvPr/>
        </p:nvSpPr>
        <p:spPr>
          <a:xfrm>
            <a:off x="1024839" y="1214004"/>
            <a:ext cx="5292000" cy="4308872"/>
          </a:xfrm>
          <a:prstGeom prst="rect">
            <a:avLst/>
          </a:prstGeom>
          <a:noFill/>
        </p:spPr>
        <p:txBody>
          <a:bodyPr wrap="square" lIns="91440" tIns="45720" rIns="91440" bIns="45720" anchor="t">
            <a:spAutoFit/>
          </a:bodyPr>
          <a:lstStyle/>
          <a:p>
            <a:pPr marL="628650" indent="-285750" rtl="0" fontAlgn="ctr">
              <a:spcBef>
                <a:spcPts val="0"/>
              </a:spcBef>
              <a:spcAft>
                <a:spcPts val="1200"/>
              </a:spcAft>
              <a:buClr>
                <a:schemeClr val="tx2"/>
              </a:buClr>
              <a:buSzPct val="120000"/>
              <a:buFont typeface="Wingdings" panose="05000000000000000000" pitchFamily="2" charset="2"/>
              <a:buChar char="ü"/>
            </a:pPr>
            <a:r>
              <a:rPr lang="en-CA" sz="1600" b="1" dirty="0">
                <a:effectLst/>
                <a:latin typeface="Calibri" panose="020F0502020204030204" pitchFamily="34" charset="0"/>
              </a:rPr>
              <a:t>A stronger price on carbon pollution </a:t>
            </a:r>
            <a:r>
              <a:rPr lang="en-CA" sz="1600" dirty="0">
                <a:effectLst/>
                <a:latin typeface="Calibri" panose="020F0502020204030204" pitchFamily="34" charset="0"/>
              </a:rPr>
              <a:t>with corresponding affordability and competitiveness protection</a:t>
            </a:r>
          </a:p>
          <a:p>
            <a:pPr marL="628650" indent="-285750" rtl="0" fontAlgn="ctr">
              <a:spcBef>
                <a:spcPts val="0"/>
              </a:spcBef>
              <a:spcAft>
                <a:spcPts val="1200"/>
              </a:spcAft>
              <a:buClr>
                <a:schemeClr val="tx2"/>
              </a:buClr>
              <a:buSzPct val="120000"/>
              <a:buFont typeface="Wingdings" panose="05000000000000000000" pitchFamily="2" charset="2"/>
              <a:buChar char="ü"/>
            </a:pPr>
            <a:r>
              <a:rPr lang="en-CA" sz="1600" b="1" dirty="0">
                <a:effectLst/>
                <a:latin typeface="Calibri" panose="020F0502020204030204" pitchFamily="34" charset="0"/>
              </a:rPr>
              <a:t>Accelerated zero emission vehicle law </a:t>
            </a:r>
            <a:r>
              <a:rPr lang="en-CA" sz="1600" dirty="0">
                <a:effectLst/>
                <a:latin typeface="Calibri" panose="020F0502020204030204" pitchFamily="34" charset="0"/>
              </a:rPr>
              <a:t>for light-duty and new targets for medium- and heavy-duty vehicles</a:t>
            </a:r>
          </a:p>
          <a:p>
            <a:pPr marL="628650" indent="-285750" rtl="0" fontAlgn="ctr">
              <a:spcBef>
                <a:spcPts val="0"/>
              </a:spcBef>
              <a:spcAft>
                <a:spcPts val="1200"/>
              </a:spcAft>
              <a:buClr>
                <a:schemeClr val="tx2"/>
              </a:buClr>
              <a:buSzPct val="120000"/>
              <a:buFont typeface="Wingdings" panose="05000000000000000000" pitchFamily="2" charset="2"/>
              <a:buChar char="ü"/>
            </a:pPr>
            <a:r>
              <a:rPr lang="en-CA" sz="1600" dirty="0">
                <a:latin typeface="Calibri" panose="020F0502020204030204" pitchFamily="34" charset="0"/>
              </a:rPr>
              <a:t>A commitment to develop a </a:t>
            </a:r>
            <a:r>
              <a:rPr lang="en-CA" sz="1600" b="1" dirty="0">
                <a:latin typeface="Calibri" panose="020F0502020204030204" pitchFamily="34" charset="0"/>
              </a:rPr>
              <a:t>comprehensive Clean Transportation Action Plan</a:t>
            </a:r>
            <a:r>
              <a:rPr lang="en-CA" sz="1600" b="1" dirty="0">
                <a:effectLst/>
                <a:latin typeface="Calibri" panose="020F0502020204030204" pitchFamily="34" charset="0"/>
              </a:rPr>
              <a:t> </a:t>
            </a:r>
          </a:p>
          <a:p>
            <a:pPr marL="628650" indent="-285750" rtl="0" fontAlgn="ctr">
              <a:spcBef>
                <a:spcPts val="0"/>
              </a:spcBef>
              <a:spcAft>
                <a:spcPts val="1200"/>
              </a:spcAft>
              <a:buClr>
                <a:schemeClr val="tx2"/>
              </a:buClr>
              <a:buSzPct val="120000"/>
              <a:buFont typeface="Wingdings" panose="05000000000000000000" pitchFamily="2" charset="2"/>
              <a:buChar char="ü"/>
            </a:pPr>
            <a:r>
              <a:rPr lang="en-CA" sz="1600" b="1" dirty="0">
                <a:effectLst/>
                <a:latin typeface="Calibri" panose="020F0502020204030204" pitchFamily="34" charset="0"/>
              </a:rPr>
              <a:t>Low Carbon Fuel Standard enhancement </a:t>
            </a:r>
            <a:r>
              <a:rPr lang="en-US" sz="1600" dirty="0">
                <a:effectLst/>
                <a:latin typeface="Calibri" panose="020F0502020204030204" pitchFamily="34" charset="0"/>
              </a:rPr>
              <a:t>and doubling the target for renewable fuels produced in B.C. to 1.3 billion </a:t>
            </a:r>
            <a:r>
              <a:rPr lang="en-US" sz="1600" dirty="0" err="1">
                <a:effectLst/>
                <a:latin typeface="Calibri" panose="020F0502020204030204" pitchFamily="34" charset="0"/>
              </a:rPr>
              <a:t>litres</a:t>
            </a:r>
            <a:r>
              <a:rPr lang="en-US" sz="1600" dirty="0">
                <a:effectLst/>
                <a:latin typeface="Calibri" panose="020F0502020204030204" pitchFamily="34" charset="0"/>
              </a:rPr>
              <a:t> by 2030</a:t>
            </a:r>
            <a:endParaRPr lang="en-CA" sz="1600" dirty="0">
              <a:effectLst/>
              <a:latin typeface="Calibri" panose="020F0502020204030204" pitchFamily="34" charset="0"/>
            </a:endParaRPr>
          </a:p>
          <a:p>
            <a:pPr marL="628650" indent="-285750" rtl="0" fontAlgn="ctr">
              <a:spcBef>
                <a:spcPts val="0"/>
              </a:spcBef>
              <a:spcAft>
                <a:spcPts val="1200"/>
              </a:spcAft>
              <a:buClr>
                <a:schemeClr val="tx2"/>
              </a:buClr>
              <a:buSzPct val="120000"/>
              <a:buFont typeface="Wingdings" panose="05000000000000000000" pitchFamily="2" charset="2"/>
              <a:buChar char="ü"/>
            </a:pPr>
            <a:r>
              <a:rPr lang="en-CA" sz="1600" b="1" dirty="0">
                <a:effectLst/>
                <a:latin typeface="Calibri" panose="020F0502020204030204" pitchFamily="34" charset="0"/>
              </a:rPr>
              <a:t>New GHG cap </a:t>
            </a:r>
            <a:r>
              <a:rPr lang="en-CA" sz="1600" dirty="0">
                <a:effectLst/>
                <a:latin typeface="Calibri" panose="020F0502020204030204" pitchFamily="34" charset="0"/>
              </a:rPr>
              <a:t>for natural </a:t>
            </a:r>
            <a:r>
              <a:rPr lang="en-CA" sz="1600" dirty="0">
                <a:latin typeface="Calibri" panose="020F0502020204030204" pitchFamily="34" charset="0"/>
              </a:rPr>
              <a:t>g</a:t>
            </a:r>
            <a:r>
              <a:rPr lang="en-CA" sz="1600" dirty="0">
                <a:effectLst/>
                <a:latin typeface="Calibri" panose="020F0502020204030204" pitchFamily="34" charset="0"/>
              </a:rPr>
              <a:t>as </a:t>
            </a:r>
            <a:r>
              <a:rPr lang="en-CA" sz="1600" dirty="0">
                <a:latin typeface="Calibri" panose="020F0502020204030204" pitchFamily="34" charset="0"/>
              </a:rPr>
              <a:t>u</a:t>
            </a:r>
            <a:r>
              <a:rPr lang="en-CA" sz="1600" dirty="0">
                <a:effectLst/>
                <a:latin typeface="Calibri" panose="020F0502020204030204" pitchFamily="34" charset="0"/>
              </a:rPr>
              <a:t>tilities with a variety of pathways to achieve it</a:t>
            </a:r>
          </a:p>
          <a:p>
            <a:pPr marL="628650" indent="-285750" fontAlgn="ctr">
              <a:spcAft>
                <a:spcPts val="1200"/>
              </a:spcAft>
              <a:buClr>
                <a:schemeClr val="tx2"/>
              </a:buClr>
              <a:buSzPct val="120000"/>
              <a:buFont typeface="Wingdings" panose="05000000000000000000" pitchFamily="2" charset="2"/>
              <a:buChar char="ü"/>
            </a:pPr>
            <a:r>
              <a:rPr lang="en-US" sz="1600" b="1" dirty="0">
                <a:latin typeface="Calibri" panose="020F0502020204030204" pitchFamily="34" charset="0"/>
              </a:rPr>
              <a:t>Enhance the </a:t>
            </a:r>
            <a:r>
              <a:rPr lang="en-US" sz="1600" b="1" dirty="0" err="1">
                <a:latin typeface="Calibri" panose="020F0502020204030204" pitchFamily="34" charset="0"/>
              </a:rPr>
              <a:t>CleanBC</a:t>
            </a:r>
            <a:r>
              <a:rPr lang="en-US" sz="1600" b="1" dirty="0">
                <a:latin typeface="Calibri" panose="020F0502020204030204" pitchFamily="34" charset="0"/>
              </a:rPr>
              <a:t> Program for Industry </a:t>
            </a:r>
            <a:r>
              <a:rPr lang="en-US" sz="1600" dirty="0">
                <a:latin typeface="Calibri" panose="020F0502020204030204" pitchFamily="34" charset="0"/>
              </a:rPr>
              <a:t>and ensure </a:t>
            </a:r>
            <a:r>
              <a:rPr lang="en-CA" sz="1600" dirty="0">
                <a:latin typeface="Calibri" panose="020F0502020204030204" pitchFamily="34" charset="0"/>
              </a:rPr>
              <a:t>oil and gas achieves its sectoral target</a:t>
            </a:r>
          </a:p>
        </p:txBody>
      </p:sp>
      <p:sp>
        <p:nvSpPr>
          <p:cNvPr id="11" name="TextBox 10">
            <a:extLst>
              <a:ext uri="{FF2B5EF4-FFF2-40B4-BE49-F238E27FC236}">
                <a16:creationId xmlns:a16="http://schemas.microsoft.com/office/drawing/2014/main" id="{395A00AD-9A2C-2146-B032-B6EA3C788995}"/>
              </a:ext>
            </a:extLst>
          </p:cNvPr>
          <p:cNvSpPr txBox="1"/>
          <p:nvPr/>
        </p:nvSpPr>
        <p:spPr>
          <a:xfrm>
            <a:off x="6096000" y="1214004"/>
            <a:ext cx="5292000" cy="3508653"/>
          </a:xfrm>
          <a:prstGeom prst="rect">
            <a:avLst/>
          </a:prstGeom>
          <a:noFill/>
        </p:spPr>
        <p:txBody>
          <a:bodyPr wrap="square">
            <a:spAutoFit/>
          </a:bodyPr>
          <a:lstStyle/>
          <a:p>
            <a:pPr marL="628650" indent="-285750" rtl="0" fontAlgn="ctr">
              <a:spcBef>
                <a:spcPts val="0"/>
              </a:spcBef>
              <a:spcAft>
                <a:spcPts val="1200"/>
              </a:spcAft>
              <a:buClr>
                <a:schemeClr val="tx2"/>
              </a:buClr>
              <a:buSzPct val="120000"/>
              <a:buFont typeface="Wingdings" panose="05000000000000000000" pitchFamily="2" charset="2"/>
              <a:buChar char="ü"/>
            </a:pPr>
            <a:r>
              <a:rPr lang="en-CA" sz="1600" b="1" dirty="0">
                <a:effectLst/>
                <a:latin typeface="Calibri" panose="020F0502020204030204" pitchFamily="34" charset="0"/>
              </a:rPr>
              <a:t>Near elimination of industrial methane emissions </a:t>
            </a:r>
            <a:br>
              <a:rPr lang="en-CA" sz="1600" b="1" dirty="0">
                <a:effectLst/>
                <a:latin typeface="Calibri" panose="020F0502020204030204" pitchFamily="34" charset="0"/>
              </a:rPr>
            </a:br>
            <a:r>
              <a:rPr lang="en-CA" sz="1600" dirty="0">
                <a:effectLst/>
                <a:latin typeface="Calibri" panose="020F0502020204030204" pitchFamily="34" charset="0"/>
              </a:rPr>
              <a:t>by 2035 and a 75% reduction in oil and gas methane by 2030</a:t>
            </a:r>
          </a:p>
          <a:p>
            <a:pPr marL="628650" indent="-285750" rtl="0" fontAlgn="ctr">
              <a:spcBef>
                <a:spcPts val="0"/>
              </a:spcBef>
              <a:spcAft>
                <a:spcPts val="1200"/>
              </a:spcAft>
              <a:buClr>
                <a:schemeClr val="tx2"/>
              </a:buClr>
              <a:buSzPct val="120000"/>
              <a:buFont typeface="Wingdings" panose="05000000000000000000" pitchFamily="2" charset="2"/>
              <a:buChar char="ü"/>
            </a:pPr>
            <a:r>
              <a:rPr lang="en-US" sz="1600" b="1" dirty="0">
                <a:effectLst/>
                <a:latin typeface="Calibri" panose="020F0502020204030204" pitchFamily="34" charset="0"/>
              </a:rPr>
              <a:t>New large industrial facilities </a:t>
            </a:r>
            <a:r>
              <a:rPr lang="en-US" sz="1600" dirty="0">
                <a:effectLst/>
                <a:latin typeface="Calibri" panose="020F0502020204030204" pitchFamily="34" charset="0"/>
              </a:rPr>
              <a:t>to work with government to demonstrate how they align with government’s 2030 and 2040 targets and submit plans to achieve net-zero emissions by 2050 </a:t>
            </a:r>
          </a:p>
          <a:p>
            <a:pPr marL="628650" indent="-285750" rtl="0" fontAlgn="ctr">
              <a:spcBef>
                <a:spcPts val="0"/>
              </a:spcBef>
              <a:spcAft>
                <a:spcPts val="1200"/>
              </a:spcAft>
              <a:buClr>
                <a:schemeClr val="tx2"/>
              </a:buClr>
              <a:buSzPct val="120000"/>
              <a:buFont typeface="Wingdings" panose="05000000000000000000" pitchFamily="2" charset="2"/>
              <a:buChar char="ü"/>
            </a:pPr>
            <a:r>
              <a:rPr lang="en-CA" sz="1600" b="1" dirty="0">
                <a:effectLst/>
                <a:latin typeface="Calibri" panose="020F0502020204030204" pitchFamily="34" charset="0"/>
              </a:rPr>
              <a:t>Zero carbon new buildings </a:t>
            </a:r>
            <a:r>
              <a:rPr lang="en-CA" sz="1600" dirty="0">
                <a:effectLst/>
                <a:latin typeface="Calibri" panose="020F0502020204030204" pitchFamily="34" charset="0"/>
              </a:rPr>
              <a:t>and highest efficiency standards for new space and water heating equipment by 2030</a:t>
            </a:r>
          </a:p>
          <a:p>
            <a:pPr marL="628650" indent="-285750" rtl="0" fontAlgn="ctr">
              <a:spcBef>
                <a:spcPts val="0"/>
              </a:spcBef>
              <a:spcAft>
                <a:spcPts val="1200"/>
              </a:spcAft>
              <a:buClr>
                <a:schemeClr val="tx2"/>
              </a:buClr>
              <a:buSzPct val="120000"/>
              <a:buFont typeface="Wingdings" panose="05000000000000000000" pitchFamily="2" charset="2"/>
              <a:buChar char="ü"/>
            </a:pPr>
            <a:r>
              <a:rPr lang="en-CA" sz="1600" b="1" dirty="0">
                <a:effectLst/>
                <a:latin typeface="Calibri" panose="020F0502020204030204" pitchFamily="34" charset="0"/>
              </a:rPr>
              <a:t>A new program </a:t>
            </a:r>
            <a:r>
              <a:rPr lang="en-CA" sz="1600" dirty="0">
                <a:effectLst/>
                <a:latin typeface="Calibri" panose="020F0502020204030204" pitchFamily="34" charset="0"/>
              </a:rPr>
              <a:t>to support local government climate action</a:t>
            </a:r>
            <a:endParaRPr lang="en-US" sz="1600"/>
          </a:p>
        </p:txBody>
      </p:sp>
    </p:spTree>
    <p:extLst>
      <p:ext uri="{BB962C8B-B14F-4D97-AF65-F5344CB8AC3E}">
        <p14:creationId xmlns:p14="http://schemas.microsoft.com/office/powerpoint/2010/main" val="422275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0FFF-08B5-454C-826A-411D01986845}"/>
              </a:ext>
            </a:extLst>
          </p:cNvPr>
          <p:cNvSpPr>
            <a:spLocks noGrp="1"/>
          </p:cNvSpPr>
          <p:nvPr>
            <p:ph type="title"/>
          </p:nvPr>
        </p:nvSpPr>
        <p:spPr>
          <a:xfrm>
            <a:off x="457170" y="2564647"/>
            <a:ext cx="11151733" cy="602363"/>
          </a:xfrm>
        </p:spPr>
        <p:txBody>
          <a:bodyPr>
            <a:noAutofit/>
          </a:bodyPr>
          <a:lstStyle/>
          <a:p>
            <a:pPr algn="ctr"/>
            <a:r>
              <a:rPr lang="en-CA" sz="4800" dirty="0">
                <a:solidFill>
                  <a:schemeClr val="bg1"/>
                </a:solidFill>
                <a:latin typeface="Myriad Pro" panose="020B0503030403020204" pitchFamily="34" charset="0"/>
              </a:rPr>
              <a:t>Policies by Pathways</a:t>
            </a:r>
          </a:p>
        </p:txBody>
      </p:sp>
    </p:spTree>
    <p:extLst>
      <p:ext uri="{BB962C8B-B14F-4D97-AF65-F5344CB8AC3E}">
        <p14:creationId xmlns:p14="http://schemas.microsoft.com/office/powerpoint/2010/main" val="271484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A61D43-450A-674C-AAC5-77096EDFFE38}"/>
              </a:ext>
            </a:extLst>
          </p:cNvPr>
          <p:cNvSpPr/>
          <p:nvPr/>
        </p:nvSpPr>
        <p:spPr>
          <a:xfrm>
            <a:off x="0" y="0"/>
            <a:ext cx="1372370" cy="5985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9100949-9FC0-4BBE-8BA8-57BF64567944}"/>
              </a:ext>
            </a:extLst>
          </p:cNvPr>
          <p:cNvSpPr>
            <a:spLocks noGrp="1"/>
          </p:cNvSpPr>
          <p:nvPr>
            <p:ph type="title"/>
          </p:nvPr>
        </p:nvSpPr>
        <p:spPr>
          <a:xfrm>
            <a:off x="1372370" y="361107"/>
            <a:ext cx="10190224" cy="601868"/>
          </a:xfrm>
        </p:spPr>
        <p:txBody>
          <a:bodyPr>
            <a:normAutofit/>
          </a:bodyPr>
          <a:lstStyle/>
          <a:p>
            <a:r>
              <a:rPr lang="en-US" sz="3400" dirty="0"/>
              <a:t>Low Carbon Energy Policy Proposals</a:t>
            </a:r>
          </a:p>
        </p:txBody>
      </p:sp>
      <p:sp>
        <p:nvSpPr>
          <p:cNvPr id="20" name="TextBox 19">
            <a:extLst>
              <a:ext uri="{FF2B5EF4-FFF2-40B4-BE49-F238E27FC236}">
                <a16:creationId xmlns:a16="http://schemas.microsoft.com/office/drawing/2014/main" id="{BA938702-BB3A-45C8-B45C-C8CC89441F8F}"/>
              </a:ext>
            </a:extLst>
          </p:cNvPr>
          <p:cNvSpPr txBox="1"/>
          <p:nvPr/>
        </p:nvSpPr>
        <p:spPr>
          <a:xfrm>
            <a:off x="1408981" y="1037010"/>
            <a:ext cx="6555600" cy="4042132"/>
          </a:xfrm>
          <a:prstGeom prst="rect">
            <a:avLst/>
          </a:prstGeom>
          <a:noFill/>
        </p:spPr>
        <p:txBody>
          <a:bodyPr wrap="square" lIns="91440" tIns="45720" rIns="91440" bIns="45720" anchor="t">
            <a:spAutoFit/>
          </a:bodyPr>
          <a:lstStyle/>
          <a:p>
            <a:pPr marL="283845" lvl="1" indent="-283845" fontAlgn="base">
              <a:spcBef>
                <a:spcPts val="1000"/>
              </a:spcBef>
              <a:buFont typeface="Arial" panose="020B0604020202020204" pitchFamily="34" charset="0"/>
              <a:buChar char="•"/>
            </a:pPr>
            <a:r>
              <a:rPr lang="en-US" sz="1400" b="0" kern="1200" dirty="0">
                <a:effectLst/>
                <a:latin typeface="Myriad Pro" panose="020B0503030403020204"/>
              </a:rPr>
              <a:t>Raise Low Carbon Fuel Standard (LCFS) target from 20% using 30% by 2030 as a starting point for analysis/consultation; expand the LCFS to aviation &amp; marine fuels</a:t>
            </a:r>
            <a:endParaRPr lang="en-US" sz="1400" strike="sngStrike" dirty="0">
              <a:latin typeface="Myriad Pro" panose="020B0503030403020204"/>
            </a:endParaRPr>
          </a:p>
          <a:p>
            <a:pPr marL="283845" indent="-283845">
              <a:spcBef>
                <a:spcPts val="1000"/>
              </a:spcBef>
              <a:spcAft>
                <a:spcPts val="600"/>
              </a:spcAft>
              <a:buFont typeface="Arial" panose="020B0604020202020204" pitchFamily="34" charset="0"/>
              <a:buChar char="•"/>
            </a:pPr>
            <a:r>
              <a:rPr lang="en-CA" sz="1400" dirty="0">
                <a:latin typeface="Myriad Pro" panose="020B0503030403020204"/>
                <a:ea typeface="Calibri" panose="020F0502020204030204" pitchFamily="34" charset="0"/>
                <a:cs typeface="Times New Roman"/>
              </a:rPr>
              <a:t>GHG Reduction Standard </a:t>
            </a:r>
            <a:r>
              <a:rPr lang="en-CA" sz="1400" dirty="0">
                <a:effectLst/>
                <a:latin typeface="Myriad Pro" panose="020B0503030403020204"/>
                <a:ea typeface="Calibri" panose="020F0502020204030204" pitchFamily="34" charset="0"/>
                <a:cs typeface="Times New Roman"/>
              </a:rPr>
              <a:t>with emissions cap set at approximately 6 Mt CO2e per year for 2030 for natural gas utilities aligned with sectoral targets</a:t>
            </a:r>
          </a:p>
          <a:p>
            <a:pPr marL="742950" lvl="1" indent="-285750">
              <a:buFont typeface="Courier New" panose="02070309020205020404" pitchFamily="49" charset="0"/>
              <a:buChar char="o"/>
            </a:pPr>
            <a:r>
              <a:rPr lang="en-CA" sz="1400" dirty="0">
                <a:latin typeface="Myriad Pro" panose="020B0503030403020204"/>
                <a:ea typeface="Calibri" panose="020F0502020204030204" pitchFamily="34" charset="0"/>
                <a:cs typeface="Times New Roman"/>
              </a:rPr>
              <a:t>Includes multiple compliance pathways, including the use of renewable natural gas</a:t>
            </a:r>
          </a:p>
          <a:p>
            <a:pPr marL="742950" lvl="1" indent="-285750">
              <a:buFont typeface="Courier New" panose="02070309020205020404" pitchFamily="49" charset="0"/>
              <a:buChar char="o"/>
            </a:pPr>
            <a:r>
              <a:rPr lang="en-CA" sz="1400" dirty="0">
                <a:effectLst/>
                <a:latin typeface="Myriad Pro" panose="020B0503030403020204"/>
                <a:ea typeface="Calibri" panose="020F0502020204030204" pitchFamily="34" charset="0"/>
                <a:cs typeface="Times New Roman"/>
              </a:rPr>
              <a:t>Industry and stakeholders to be consulted on details</a:t>
            </a:r>
          </a:p>
          <a:p>
            <a:pPr marL="283845" indent="-283845">
              <a:spcBef>
                <a:spcPts val="1000"/>
              </a:spcBef>
              <a:buFont typeface="Arial" panose="020B0604020202020204" pitchFamily="34" charset="0"/>
              <a:buChar char="•"/>
            </a:pPr>
            <a:r>
              <a:rPr lang="en-CA" sz="1400" dirty="0">
                <a:solidFill>
                  <a:schemeClr val="dk1"/>
                </a:solidFill>
                <a:latin typeface="Myriad Pro" panose="020B0503030403020204"/>
                <a:cs typeface="Times New Roman"/>
              </a:rPr>
              <a:t>Implement 100% Clean Electricity Delivery Standard for BC Hydro </a:t>
            </a:r>
          </a:p>
          <a:p>
            <a:pPr marL="283845" indent="-283845">
              <a:spcBef>
                <a:spcPts val="1000"/>
              </a:spcBef>
              <a:buFont typeface="Arial" panose="020B0604020202020204" pitchFamily="34" charset="0"/>
              <a:buChar char="•"/>
            </a:pPr>
            <a:r>
              <a:rPr lang="en-CA" sz="1400" dirty="0">
                <a:latin typeface="Myriad Pro" panose="020B0503030403020204"/>
                <a:ea typeface="Calibri" panose="020F0502020204030204" pitchFamily="34" charset="0"/>
              </a:rPr>
              <a:t>S</a:t>
            </a:r>
            <a:r>
              <a:rPr lang="en-CA" sz="1400" dirty="0">
                <a:effectLst/>
                <a:latin typeface="Myriad Pro" panose="020B0503030403020204"/>
                <a:ea typeface="Calibri" panose="020F0502020204030204" pitchFamily="34" charset="0"/>
              </a:rPr>
              <a:t>upport BC Hydro’s electrification plan by adding electrification/fuel-switching to its mandate, among other initiatives</a:t>
            </a:r>
            <a:endParaRPr lang="en-US" sz="1400" dirty="0">
              <a:effectLst/>
              <a:latin typeface="Myriad Pro" panose="020B0503030403020204"/>
              <a:ea typeface="Calibri" panose="020F0502020204030204" pitchFamily="34" charset="0"/>
            </a:endParaRPr>
          </a:p>
          <a:p>
            <a:pPr marL="283845" indent="-283845" fontAlgn="base">
              <a:spcBef>
                <a:spcPts val="1000"/>
              </a:spcBef>
              <a:buFont typeface="Arial" panose="020B0604020202020204" pitchFamily="34" charset="0"/>
              <a:buChar char="•"/>
            </a:pPr>
            <a:r>
              <a:rPr lang="en-US" sz="1400" dirty="0">
                <a:latin typeface="Myriad Pro" panose="020B0503030403020204"/>
              </a:rPr>
              <a:t>Implement the hydrogen strategy</a:t>
            </a:r>
          </a:p>
          <a:p>
            <a:pPr marL="283845" indent="-283845" fontAlgn="base">
              <a:spcBef>
                <a:spcPts val="1000"/>
              </a:spcBef>
              <a:buFont typeface="Arial" panose="020B0604020202020204" pitchFamily="34" charset="0"/>
              <a:buChar char="•"/>
            </a:pPr>
            <a:r>
              <a:rPr lang="en-US" sz="1400" dirty="0">
                <a:latin typeface="Myriad Pro" panose="020B0503030403020204"/>
              </a:rPr>
              <a:t>Double ‘made-in-BC’ renewable fuel targets to 1.3 billion </a:t>
            </a:r>
            <a:r>
              <a:rPr lang="en-US" sz="1400" dirty="0" err="1">
                <a:latin typeface="Myriad Pro" panose="020B0503030403020204"/>
              </a:rPr>
              <a:t>litres</a:t>
            </a:r>
            <a:endParaRPr lang="en-US" sz="1400" dirty="0">
              <a:latin typeface="Myriad Pro" panose="020B0503030403020204"/>
            </a:endParaRPr>
          </a:p>
        </p:txBody>
      </p:sp>
      <p:pic>
        <p:nvPicPr>
          <p:cNvPr id="13" name="Picture 12" descr="Logo, icon&#10;&#10;Description automatically generated">
            <a:extLst>
              <a:ext uri="{FF2B5EF4-FFF2-40B4-BE49-F238E27FC236}">
                <a16:creationId xmlns:a16="http://schemas.microsoft.com/office/drawing/2014/main" id="{5F9A4B7D-2DC2-4C07-8DB5-6CE6508D89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3525" y="234125"/>
            <a:ext cx="867600" cy="867600"/>
          </a:xfrm>
          <a:prstGeom prst="rect">
            <a:avLst/>
          </a:prstGeom>
        </p:spPr>
      </p:pic>
      <p:pic>
        <p:nvPicPr>
          <p:cNvPr id="4" name="Picture 3" descr="An aerial view of a city by the sea&#10;&#10;Description automatically generated with medium confidence">
            <a:extLst>
              <a:ext uri="{FF2B5EF4-FFF2-40B4-BE49-F238E27FC236}">
                <a16:creationId xmlns:a16="http://schemas.microsoft.com/office/drawing/2014/main" id="{B0E2DABD-2ACE-394E-9CE8-F3615F03DDC7}"/>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8205745" y="1172180"/>
            <a:ext cx="3554045" cy="2493637"/>
          </a:xfrm>
          <a:prstGeom prst="rect">
            <a:avLst/>
          </a:prstGeom>
        </p:spPr>
      </p:pic>
    </p:spTree>
    <p:extLst>
      <p:ext uri="{BB962C8B-B14F-4D97-AF65-F5344CB8AC3E}">
        <p14:creationId xmlns:p14="http://schemas.microsoft.com/office/powerpoint/2010/main" val="417634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7AB373-6EF2-D842-91B2-40F3DD8F70FB}"/>
              </a:ext>
            </a:extLst>
          </p:cNvPr>
          <p:cNvSpPr/>
          <p:nvPr/>
        </p:nvSpPr>
        <p:spPr>
          <a:xfrm>
            <a:off x="0" y="0"/>
            <a:ext cx="1372370" cy="5985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D1CCDD-443D-43A7-8B00-278641434952}"/>
              </a:ext>
            </a:extLst>
          </p:cNvPr>
          <p:cNvSpPr>
            <a:spLocks noGrp="1"/>
          </p:cNvSpPr>
          <p:nvPr>
            <p:ph type="title"/>
          </p:nvPr>
        </p:nvSpPr>
        <p:spPr>
          <a:xfrm>
            <a:off x="1394643" y="362267"/>
            <a:ext cx="10190224" cy="601868"/>
          </a:xfrm>
        </p:spPr>
        <p:txBody>
          <a:bodyPr>
            <a:normAutofit/>
          </a:bodyPr>
          <a:lstStyle/>
          <a:p>
            <a:r>
              <a:rPr lang="en-US" sz="3400" dirty="0"/>
              <a:t>Transportation Policy Proposals</a:t>
            </a:r>
          </a:p>
        </p:txBody>
      </p:sp>
      <p:sp>
        <p:nvSpPr>
          <p:cNvPr id="13" name="TextBox 12">
            <a:extLst>
              <a:ext uri="{FF2B5EF4-FFF2-40B4-BE49-F238E27FC236}">
                <a16:creationId xmlns:a16="http://schemas.microsoft.com/office/drawing/2014/main" id="{F4001D0C-C3A4-4B21-A193-7EE730E34135}"/>
              </a:ext>
            </a:extLst>
          </p:cNvPr>
          <p:cNvSpPr txBox="1"/>
          <p:nvPr/>
        </p:nvSpPr>
        <p:spPr>
          <a:xfrm>
            <a:off x="1386587" y="3177891"/>
            <a:ext cx="6657105" cy="2577629"/>
          </a:xfrm>
          <a:prstGeom prst="rect">
            <a:avLst/>
          </a:prstGeom>
          <a:noFill/>
        </p:spPr>
        <p:txBody>
          <a:bodyPr wrap="square" lIns="91440" tIns="45720" rIns="91440" bIns="45720" anchor="t">
            <a:spAutoFit/>
          </a:bodyPr>
          <a:lstStyle/>
          <a:p>
            <a:pPr marL="285750" indent="-285750">
              <a:spcBef>
                <a:spcPts val="600"/>
              </a:spcBef>
              <a:buFont typeface="Arial" panose="020B0604020202020204" pitchFamily="34" charset="0"/>
              <a:buChar char="•"/>
            </a:pPr>
            <a:r>
              <a:rPr lang="en-US" sz="1400" dirty="0">
                <a:latin typeface="Myriad Pro" panose="020B0503030403020204"/>
              </a:rPr>
              <a:t>Establish provincial mode share targets for personal travel and continued support for active transportation </a:t>
            </a:r>
          </a:p>
          <a:p>
            <a:pPr marL="742950" lvl="1" indent="-285750">
              <a:buFont typeface="Courier New" panose="02070309020205020404" pitchFamily="49" charset="0"/>
              <a:buChar char="o"/>
            </a:pPr>
            <a:r>
              <a:rPr lang="en-US" sz="1400" dirty="0">
                <a:latin typeface="Myriad Pro" panose="020B0503030403020204"/>
              </a:rPr>
              <a:t>Target a 25% reduction in vehicle kms driven by cars by 2030, relative to 2020</a:t>
            </a:r>
          </a:p>
          <a:p>
            <a:pPr marL="742950" lvl="1" indent="-285750">
              <a:buFont typeface="Courier New" panose="02070309020205020404" pitchFamily="49" charset="0"/>
              <a:buChar char="o"/>
            </a:pPr>
            <a:r>
              <a:rPr lang="en-US" sz="1400" dirty="0">
                <a:latin typeface="Myriad Pro" panose="020B0503030403020204"/>
              </a:rPr>
              <a:t>Increase trips by walking, cycling, transit to 30% by 2030, 40% by 2040, and 50% by 2050</a:t>
            </a:r>
          </a:p>
          <a:p>
            <a:pPr marL="285750" indent="-285750">
              <a:spcBef>
                <a:spcPts val="300"/>
              </a:spcBef>
              <a:buFont typeface="Arial" panose="020B0604020202020204" pitchFamily="34" charset="0"/>
              <a:buChar char="•"/>
            </a:pPr>
            <a:r>
              <a:rPr lang="en-US" sz="1400" dirty="0">
                <a:latin typeface="Myriad Pro" panose="020B0503030403020204"/>
              </a:rPr>
              <a:t>Establish commercial transport energy</a:t>
            </a:r>
            <a:r>
              <a:rPr lang="en-US" sz="1400" dirty="0">
                <a:latin typeface="Myriad Pro" panose="020B0503030403020204"/>
                <a:cs typeface="Calibri"/>
              </a:rPr>
              <a:t>/emissions</a:t>
            </a:r>
            <a:r>
              <a:rPr lang="en-US" sz="1400" dirty="0">
                <a:latin typeface="Myriad Pro" panose="020B0503030403020204"/>
              </a:rPr>
              <a:t> intensity targets to encourage greater mode shifts and drive efficiencies</a:t>
            </a:r>
            <a:r>
              <a:rPr lang="en-US" sz="1400" dirty="0">
                <a:latin typeface="Myriad Pro" panose="020B0503030403020204"/>
                <a:cs typeface="Calibri"/>
              </a:rPr>
              <a:t> </a:t>
            </a:r>
          </a:p>
          <a:p>
            <a:pPr marL="285750" indent="-285750">
              <a:spcBef>
                <a:spcPts val="300"/>
              </a:spcBef>
              <a:buFont typeface="Arial" panose="020B0604020202020204" pitchFamily="34" charset="0"/>
              <a:buChar char="•"/>
            </a:pPr>
            <a:r>
              <a:rPr lang="en-US" sz="1400" dirty="0">
                <a:latin typeface="Myriad Pro" panose="020B0503030403020204"/>
              </a:rPr>
              <a:t>Electrify public transit and ferry fleets in line with BC Ferries, B.C.’s inland ferries, TransLink and BC Transit goals</a:t>
            </a:r>
            <a:endParaRPr lang="en-US" sz="1400" dirty="0">
              <a:latin typeface="Myriad Pro" panose="020B0503030403020204"/>
              <a:cs typeface="Calibri" panose="020F0502020204030204"/>
            </a:endParaRPr>
          </a:p>
          <a:p>
            <a:pPr marL="285750" indent="-285750">
              <a:spcBef>
                <a:spcPts val="300"/>
              </a:spcBef>
              <a:buFont typeface="Arial" panose="020B0604020202020204" pitchFamily="34" charset="0"/>
              <a:buChar char="•"/>
            </a:pPr>
            <a:r>
              <a:rPr lang="en-US" sz="1400" dirty="0">
                <a:latin typeface="Myriad Pro" panose="020B0503030403020204"/>
              </a:rPr>
              <a:t>Target of 10,000 public EV charging stations by 2030 and ensure by 2024 geographic coverage of fast-charger sites across BC</a:t>
            </a:r>
          </a:p>
        </p:txBody>
      </p:sp>
      <p:sp>
        <p:nvSpPr>
          <p:cNvPr id="14" name="TextBox 13">
            <a:extLst>
              <a:ext uri="{FF2B5EF4-FFF2-40B4-BE49-F238E27FC236}">
                <a16:creationId xmlns:a16="http://schemas.microsoft.com/office/drawing/2014/main" id="{BAD23A20-A473-4C27-9C07-85327A837C75}"/>
              </a:ext>
            </a:extLst>
          </p:cNvPr>
          <p:cNvSpPr txBox="1"/>
          <p:nvPr/>
        </p:nvSpPr>
        <p:spPr>
          <a:xfrm>
            <a:off x="1386585" y="1013789"/>
            <a:ext cx="6555600" cy="2185214"/>
          </a:xfrm>
          <a:prstGeom prst="rect">
            <a:avLst/>
          </a:prstGeom>
          <a:noFill/>
        </p:spPr>
        <p:txBody>
          <a:bodyPr wrap="square">
            <a:spAutoFit/>
          </a:bodyPr>
          <a:lstStyle/>
          <a:p>
            <a:pPr marL="285750" indent="-285750">
              <a:spcBef>
                <a:spcPts val="300"/>
              </a:spcBef>
              <a:buFont typeface="Arial" panose="020B0604020202020204" pitchFamily="34" charset="0"/>
              <a:buChar char="•"/>
            </a:pPr>
            <a:r>
              <a:rPr lang="en-US" sz="1400" dirty="0">
                <a:latin typeface="Myriad Pro" panose="020B0503030403020204"/>
              </a:rPr>
              <a:t>Complete Clean Transportation Action Plan with an 'efficiency first' approach to encourage complete, compact communities that reduce vehicle traffic</a:t>
            </a:r>
          </a:p>
          <a:p>
            <a:pPr marL="285750" indent="-285750">
              <a:spcBef>
                <a:spcPts val="300"/>
              </a:spcBef>
              <a:buFont typeface="Arial" panose="020B0604020202020204" pitchFamily="34" charset="0"/>
              <a:buChar char="•"/>
            </a:pPr>
            <a:r>
              <a:rPr lang="en-US" sz="1400" dirty="0">
                <a:latin typeface="Myriad Pro" panose="020B0503030403020204"/>
              </a:rPr>
              <a:t>Increase light-duty ZEV targets to 26% by 2026, 90% by 2030 and 100% by 2035 (from 2040)</a:t>
            </a:r>
          </a:p>
          <a:p>
            <a:pPr marL="285750" indent="-285750">
              <a:spcBef>
                <a:spcPts val="300"/>
              </a:spcBef>
              <a:buFont typeface="Arial" panose="020B0604020202020204" pitchFamily="34" charset="0"/>
              <a:buChar char="•"/>
            </a:pPr>
            <a:r>
              <a:rPr lang="en-US" sz="1400" dirty="0">
                <a:latin typeface="Myriad Pro" panose="020B0503030403020204"/>
              </a:rPr>
              <a:t>Develop new medium and heavy-duty vehicle ZEV requirements aligned with California</a:t>
            </a:r>
            <a:endParaRPr lang="en-CA" sz="1400" dirty="0">
              <a:latin typeface="Myriad Pro" panose="020B0503030403020204"/>
            </a:endParaRPr>
          </a:p>
          <a:p>
            <a:pPr marL="285750" indent="-285750">
              <a:spcBef>
                <a:spcPts val="300"/>
              </a:spcBef>
              <a:buFont typeface="Arial" panose="020B0604020202020204" pitchFamily="34" charset="0"/>
              <a:buChar char="•"/>
            </a:pPr>
            <a:r>
              <a:rPr lang="en-CA" sz="1400" dirty="0">
                <a:latin typeface="Myriad Pro" panose="020B0503030403020204"/>
              </a:rPr>
              <a:t>Tailor </a:t>
            </a:r>
            <a:r>
              <a:rPr lang="en-US" sz="1400" dirty="0" err="1">
                <a:latin typeface="Myriad Pro" panose="020B0503030403020204"/>
              </a:rPr>
              <a:t>CleanBC</a:t>
            </a:r>
            <a:r>
              <a:rPr lang="en-US" sz="1400" dirty="0">
                <a:latin typeface="Myriad Pro" panose="020B0503030403020204"/>
              </a:rPr>
              <a:t> Go Electric Program to better support low and middle-income British Columbians</a:t>
            </a:r>
          </a:p>
          <a:p>
            <a:pPr marL="285750" indent="-285750">
              <a:spcBef>
                <a:spcPts val="300"/>
              </a:spcBef>
              <a:buFont typeface="Arial" panose="020B0604020202020204" pitchFamily="34" charset="0"/>
              <a:buChar char="•"/>
            </a:pPr>
            <a:r>
              <a:rPr lang="en-US" sz="1400" dirty="0">
                <a:latin typeface="Myriad Pro" panose="020B0503030403020204"/>
              </a:rPr>
              <a:t>Develop right to charge legislation</a:t>
            </a:r>
          </a:p>
        </p:txBody>
      </p:sp>
      <p:pic>
        <p:nvPicPr>
          <p:cNvPr id="16" name="Picture 15" descr="Icon&#10;&#10;Description automatically generated">
            <a:extLst>
              <a:ext uri="{FF2B5EF4-FFF2-40B4-BE49-F238E27FC236}">
                <a16:creationId xmlns:a16="http://schemas.microsoft.com/office/drawing/2014/main" id="{3FE89EC7-2F99-41AE-89A4-04143320AE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3525" y="234125"/>
            <a:ext cx="867600" cy="867600"/>
          </a:xfrm>
          <a:prstGeom prst="rect">
            <a:avLst/>
          </a:prstGeom>
        </p:spPr>
      </p:pic>
      <p:pic>
        <p:nvPicPr>
          <p:cNvPr id="7" name="Picture 6" descr="Diagram&#10;&#10;Description automatically generated">
            <a:extLst>
              <a:ext uri="{FF2B5EF4-FFF2-40B4-BE49-F238E27FC236}">
                <a16:creationId xmlns:a16="http://schemas.microsoft.com/office/drawing/2014/main" id="{A1C9525D-4D11-424C-B992-E9D434ED00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43692" y="1458832"/>
            <a:ext cx="3884783" cy="2576225"/>
          </a:xfrm>
          <a:prstGeom prst="rect">
            <a:avLst/>
          </a:prstGeom>
        </p:spPr>
      </p:pic>
    </p:spTree>
    <p:extLst>
      <p:ext uri="{BB962C8B-B14F-4D97-AF65-F5344CB8AC3E}">
        <p14:creationId xmlns:p14="http://schemas.microsoft.com/office/powerpoint/2010/main" val="176916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935B1F-E257-514E-B48B-D41C45ABD058}"/>
              </a:ext>
            </a:extLst>
          </p:cNvPr>
          <p:cNvSpPr/>
          <p:nvPr/>
        </p:nvSpPr>
        <p:spPr>
          <a:xfrm>
            <a:off x="0" y="0"/>
            <a:ext cx="1372370" cy="5985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4C130-DD4B-4877-B81B-C90FB758FB3D}"/>
              </a:ext>
            </a:extLst>
          </p:cNvPr>
          <p:cNvSpPr>
            <a:spLocks noGrp="1"/>
          </p:cNvSpPr>
          <p:nvPr>
            <p:ph type="title"/>
          </p:nvPr>
        </p:nvSpPr>
        <p:spPr>
          <a:xfrm>
            <a:off x="1371872" y="359377"/>
            <a:ext cx="10190224" cy="601868"/>
          </a:xfrm>
        </p:spPr>
        <p:txBody>
          <a:bodyPr>
            <a:normAutofit/>
          </a:bodyPr>
          <a:lstStyle/>
          <a:p>
            <a:r>
              <a:rPr lang="en-US" sz="3400" dirty="0"/>
              <a:t>Buildings &amp; Communities Policy Proposals</a:t>
            </a:r>
          </a:p>
        </p:txBody>
      </p:sp>
      <p:sp>
        <p:nvSpPr>
          <p:cNvPr id="20" name="TextBox 19">
            <a:extLst>
              <a:ext uri="{FF2B5EF4-FFF2-40B4-BE49-F238E27FC236}">
                <a16:creationId xmlns:a16="http://schemas.microsoft.com/office/drawing/2014/main" id="{BA938702-BB3A-45C8-B45C-C8CC89441F8F}"/>
              </a:ext>
            </a:extLst>
          </p:cNvPr>
          <p:cNvSpPr txBox="1"/>
          <p:nvPr/>
        </p:nvSpPr>
        <p:spPr>
          <a:xfrm>
            <a:off x="1384533" y="982465"/>
            <a:ext cx="9885600" cy="4881600"/>
          </a:xfrm>
          <a:prstGeom prst="rect">
            <a:avLst/>
          </a:prstGeom>
          <a:noFill/>
        </p:spPr>
        <p:txBody>
          <a:bodyPr wrap="square" lIns="91440" tIns="45720" rIns="91440" bIns="45720" numCol="2" spcCol="360000" anchor="t">
            <a:spAutoFit/>
          </a:bodyPr>
          <a:lstStyle/>
          <a:p>
            <a:pPr>
              <a:lnSpc>
                <a:spcPct val="108000"/>
              </a:lnSpc>
              <a:spcBef>
                <a:spcPts val="300"/>
              </a:spcBef>
            </a:pPr>
            <a:r>
              <a:rPr lang="en-US" sz="1600" b="1" dirty="0">
                <a:solidFill>
                  <a:srgbClr val="008FB4"/>
                </a:solidFill>
                <a:latin typeface="Myriad Pro" panose="020B0503030403020204"/>
              </a:rPr>
              <a:t>Buildings</a:t>
            </a:r>
          </a:p>
          <a:p>
            <a:pPr marL="283845" lvl="1" indent="-283845" fontAlgn="base">
              <a:lnSpc>
                <a:spcPct val="108000"/>
              </a:lnSpc>
              <a:spcBef>
                <a:spcPts val="300"/>
              </a:spcBef>
              <a:buFont typeface="Arial" panose="020B0604020202020204" pitchFamily="34" charset="0"/>
              <a:buChar char="•"/>
            </a:pPr>
            <a:r>
              <a:rPr lang="en-US" sz="1400" dirty="0">
                <a:latin typeface="Myriad Pro" panose="020B0503030403020204"/>
              </a:rPr>
              <a:t>Decarbonize new construction through carbon pollution standards </a:t>
            </a:r>
            <a:r>
              <a:rPr lang="en-CA" sz="1400" dirty="0">
                <a:latin typeface="Myriad Pro" panose="020B0503030403020204"/>
              </a:rPr>
              <a:t>in the BC Building Code </a:t>
            </a:r>
            <a:r>
              <a:rPr lang="en-US" sz="1400" dirty="0">
                <a:latin typeface="Myriad Pro" panose="020B0503030403020204"/>
              </a:rPr>
              <a:t>by 2030</a:t>
            </a:r>
          </a:p>
          <a:p>
            <a:pPr marL="283845" lvl="1" indent="-283845" fontAlgn="base">
              <a:lnSpc>
                <a:spcPct val="108000"/>
              </a:lnSpc>
              <a:spcBef>
                <a:spcPts val="300"/>
              </a:spcBef>
              <a:buFont typeface="Arial" panose="020B0604020202020204" pitchFamily="34" charset="0"/>
              <a:buChar char="•"/>
            </a:pPr>
            <a:r>
              <a:rPr lang="en-CA" sz="1400" dirty="0">
                <a:latin typeface="Myriad Pro" panose="020B0503030403020204"/>
              </a:rPr>
              <a:t>Reduce emissions in existing homes and buildings through </a:t>
            </a:r>
            <a:r>
              <a:rPr lang="en-US" sz="1400" dirty="0">
                <a:latin typeface="Myriad Pro" panose="020B0503030403020204"/>
              </a:rPr>
              <a:t>highest efficiency standards for new space and water heating equipment by 2030</a:t>
            </a:r>
          </a:p>
          <a:p>
            <a:pPr marL="283845" lvl="1" indent="-283845" fontAlgn="base">
              <a:lnSpc>
                <a:spcPct val="108000"/>
              </a:lnSpc>
              <a:spcBef>
                <a:spcPts val="300"/>
              </a:spcBef>
              <a:buFont typeface="Arial" panose="020B0604020202020204" pitchFamily="34" charset="0"/>
              <a:buChar char="•"/>
            </a:pPr>
            <a:r>
              <a:rPr lang="en-CA" sz="1400" dirty="0">
                <a:latin typeface="Myriad Pro" panose="020B0503030403020204"/>
              </a:rPr>
              <a:t>Modify energy efficiency programs so they enhance building envelope incentives and no longer incent conventional gas-fired heating equipment </a:t>
            </a:r>
            <a:endParaRPr lang="en-US" sz="1400" dirty="0">
              <a:latin typeface="Myriad Pro" panose="020B0503030403020204"/>
            </a:endParaRPr>
          </a:p>
          <a:p>
            <a:pPr marL="283845" lvl="1" indent="-283845" fontAlgn="base">
              <a:lnSpc>
                <a:spcPct val="108000"/>
              </a:lnSpc>
              <a:spcBef>
                <a:spcPts val="300"/>
              </a:spcBef>
              <a:buFont typeface="Arial" panose="020B0604020202020204" pitchFamily="34" charset="0"/>
              <a:buChar char="•"/>
            </a:pPr>
            <a:r>
              <a:rPr lang="en-US" sz="1400" dirty="0">
                <a:latin typeface="Myriad Pro" panose="020B0503030403020204"/>
              </a:rPr>
              <a:t>Develop strategy to minimize embodied carbon in materials and support adoption of low carbon building materials</a:t>
            </a:r>
          </a:p>
          <a:p>
            <a:pPr marL="283845" lvl="1" indent="-283845" fontAlgn="base">
              <a:lnSpc>
                <a:spcPct val="108000"/>
              </a:lnSpc>
              <a:spcBef>
                <a:spcPts val="300"/>
              </a:spcBef>
              <a:buFont typeface="Arial" panose="020B0604020202020204" pitchFamily="34" charset="0"/>
              <a:buChar char="•"/>
            </a:pPr>
            <a:r>
              <a:rPr lang="en-US" sz="1400" dirty="0">
                <a:latin typeface="Myriad Pro" panose="020B0503030403020204"/>
              </a:rPr>
              <a:t>Ensure incentive programs benefit those with the greatest need/lowest incomes</a:t>
            </a:r>
          </a:p>
          <a:p>
            <a:pPr marL="283845" lvl="1" indent="-283845" fontAlgn="base">
              <a:lnSpc>
                <a:spcPct val="108000"/>
              </a:lnSpc>
              <a:spcAft>
                <a:spcPts val="1200"/>
              </a:spcAft>
              <a:buFont typeface="Arial" panose="020B0604020202020204" pitchFamily="34" charset="0"/>
              <a:buChar char="•"/>
            </a:pPr>
            <a:r>
              <a:rPr lang="en-US" sz="1400" dirty="0">
                <a:latin typeface="Myriad Pro" panose="020B0503030403020204"/>
              </a:rPr>
              <a:t>Proceed with next steps on a Property Assessed Clean Energy (PACE) program</a:t>
            </a:r>
          </a:p>
          <a:p>
            <a:pPr marL="0" lvl="1" fontAlgn="base">
              <a:lnSpc>
                <a:spcPct val="108000"/>
              </a:lnSpc>
            </a:pPr>
            <a:endParaRPr lang="en-US" sz="1600" b="1" dirty="0">
              <a:solidFill>
                <a:srgbClr val="008FB4"/>
              </a:solidFill>
              <a:latin typeface="Myriad Pro" panose="020B0503030403020204"/>
            </a:endParaRPr>
          </a:p>
          <a:p>
            <a:pPr marL="0" lvl="1" fontAlgn="base">
              <a:lnSpc>
                <a:spcPct val="108000"/>
              </a:lnSpc>
            </a:pPr>
            <a:endParaRPr lang="en-US" sz="1600" b="1" dirty="0">
              <a:solidFill>
                <a:srgbClr val="008FB4"/>
              </a:solidFill>
              <a:latin typeface="Myriad Pro" panose="020B0503030403020204"/>
            </a:endParaRPr>
          </a:p>
          <a:p>
            <a:pPr marL="0" lvl="1" fontAlgn="base">
              <a:lnSpc>
                <a:spcPct val="108000"/>
              </a:lnSpc>
            </a:pPr>
            <a:r>
              <a:rPr lang="en-US" sz="1600" b="1" dirty="0">
                <a:solidFill>
                  <a:srgbClr val="008FB4"/>
                </a:solidFill>
                <a:latin typeface="Myriad Pro" panose="020B0503030403020204"/>
              </a:rPr>
              <a:t>Communities</a:t>
            </a:r>
          </a:p>
          <a:p>
            <a:pPr marL="283845" lvl="1" indent="-283845" fontAlgn="base">
              <a:lnSpc>
                <a:spcPct val="108000"/>
              </a:lnSpc>
              <a:spcBef>
                <a:spcPts val="300"/>
              </a:spcBef>
              <a:buFont typeface="Arial" panose="020B0604020202020204" pitchFamily="34" charset="0"/>
              <a:buChar char="•"/>
            </a:pPr>
            <a:r>
              <a:rPr lang="en-CA" sz="1400" dirty="0">
                <a:latin typeface="Myriad Pro" panose="020B0503030403020204"/>
              </a:rPr>
              <a:t>Develop a new program with predictable funding to support local government climate action/resiliency</a:t>
            </a:r>
          </a:p>
          <a:p>
            <a:pPr marL="283845" lvl="1" indent="-283845" fontAlgn="base">
              <a:lnSpc>
                <a:spcPct val="108000"/>
              </a:lnSpc>
              <a:spcBef>
                <a:spcPts val="300"/>
              </a:spcBef>
              <a:buFont typeface="Arial" panose="020B0604020202020204" pitchFamily="34" charset="0"/>
              <a:buChar char="•"/>
            </a:pPr>
            <a:r>
              <a:rPr lang="en-US" sz="1400" dirty="0">
                <a:latin typeface="Myriad Pro" panose="020B0503030403020204"/>
              </a:rPr>
              <a:t>Review of legislation to enable/support/require action on climate action goals</a:t>
            </a:r>
          </a:p>
          <a:p>
            <a:pPr marL="283845" lvl="1" indent="-283845" fontAlgn="base">
              <a:lnSpc>
                <a:spcPct val="108000"/>
              </a:lnSpc>
              <a:spcBef>
                <a:spcPts val="300"/>
              </a:spcBef>
              <a:buFont typeface="Arial" panose="020B0604020202020204" pitchFamily="34" charset="0"/>
              <a:buChar char="•"/>
            </a:pPr>
            <a:r>
              <a:rPr lang="en-US" sz="1400" dirty="0">
                <a:latin typeface="Myriad Pro" panose="020B0503030403020204"/>
              </a:rPr>
              <a:t>Build awareness of programs for Indigenous communities, continue capacity-building, streamlining of application processes, and advocacy with federal government for supports</a:t>
            </a:r>
          </a:p>
          <a:p>
            <a:pPr marL="283845" lvl="1" indent="-283845" fontAlgn="base">
              <a:lnSpc>
                <a:spcPct val="108000"/>
              </a:lnSpc>
              <a:spcBef>
                <a:spcPts val="300"/>
              </a:spcBef>
              <a:buFont typeface="Arial" panose="020B0604020202020204" pitchFamily="34" charset="0"/>
              <a:buChar char="•"/>
            </a:pPr>
            <a:r>
              <a:rPr lang="en-CA" sz="1400" dirty="0">
                <a:latin typeface="Myriad Pro" panose="020B0503030403020204"/>
              </a:rPr>
              <a:t>Focus on </a:t>
            </a:r>
            <a:r>
              <a:rPr lang="en-US" sz="1400" dirty="0">
                <a:latin typeface="Myriad Pro" panose="020B0503030403020204"/>
              </a:rPr>
              <a:t>complete and compact communities to align with </a:t>
            </a:r>
            <a:r>
              <a:rPr lang="en-CA" sz="1400" dirty="0">
                <a:latin typeface="Myriad Pro" panose="020B0503030403020204"/>
              </a:rPr>
              <a:t>Integrated Planning Approach and the </a:t>
            </a:r>
            <a:r>
              <a:rPr lang="en-US" sz="1400" dirty="0">
                <a:latin typeface="Myriad Pro" panose="020B0503030403020204"/>
              </a:rPr>
              <a:t>Homes for B.C. housing plan </a:t>
            </a:r>
          </a:p>
        </p:txBody>
      </p:sp>
      <p:pic>
        <p:nvPicPr>
          <p:cNvPr id="11" name="Picture 10" descr="Icon&#10;&#10;Description automatically generated">
            <a:extLst>
              <a:ext uri="{FF2B5EF4-FFF2-40B4-BE49-F238E27FC236}">
                <a16:creationId xmlns:a16="http://schemas.microsoft.com/office/drawing/2014/main" id="{0E64D441-0CA8-44E3-9B4E-1AC195D2B6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3525" y="234125"/>
            <a:ext cx="867600" cy="867600"/>
          </a:xfrm>
          <a:prstGeom prst="rect">
            <a:avLst/>
          </a:prstGeom>
        </p:spPr>
      </p:pic>
      <p:pic>
        <p:nvPicPr>
          <p:cNvPr id="4" name="Picture 3" descr="A picture containing indoor, wall, floor, bed&#10;&#10;Description automatically generated">
            <a:extLst>
              <a:ext uri="{FF2B5EF4-FFF2-40B4-BE49-F238E27FC236}">
                <a16:creationId xmlns:a16="http://schemas.microsoft.com/office/drawing/2014/main" id="{3AC32C6C-0C0F-6643-9345-C0DC8F6907A7}"/>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6466984" y="4091315"/>
            <a:ext cx="4802400" cy="1713032"/>
          </a:xfrm>
          <a:prstGeom prst="rect">
            <a:avLst/>
          </a:prstGeom>
        </p:spPr>
      </p:pic>
    </p:spTree>
    <p:extLst>
      <p:ext uri="{BB962C8B-B14F-4D97-AF65-F5344CB8AC3E}">
        <p14:creationId xmlns:p14="http://schemas.microsoft.com/office/powerpoint/2010/main" val="2771987265"/>
      </p:ext>
    </p:extLst>
  </p:cSld>
  <p:clrMapOvr>
    <a:masterClrMapping/>
  </p:clrMapOvr>
</p:sld>
</file>

<file path=ppt/theme/theme1.xml><?xml version="1.0" encoding="utf-8"?>
<a:theme xmlns:a="http://schemas.openxmlformats.org/drawingml/2006/main" name="Office Theme">
  <a:themeElements>
    <a:clrScheme name="CPAS">
      <a:dk1>
        <a:srgbClr val="002A4E"/>
      </a:dk1>
      <a:lt1>
        <a:srgbClr val="FFFFFF"/>
      </a:lt1>
      <a:dk2>
        <a:srgbClr val="7FBC41"/>
      </a:dk2>
      <a:lt2>
        <a:srgbClr val="74C1D5"/>
      </a:lt2>
      <a:accent1>
        <a:srgbClr val="005C97"/>
      </a:accent1>
      <a:accent2>
        <a:srgbClr val="008FB3"/>
      </a:accent2>
      <a:accent3>
        <a:srgbClr val="74C1D5"/>
      </a:accent3>
      <a:accent4>
        <a:srgbClr val="005C97"/>
      </a:accent4>
      <a:accent5>
        <a:srgbClr val="FFC000"/>
      </a:accent5>
      <a:accent6>
        <a:srgbClr val="7FBC41"/>
      </a:accent6>
      <a:hlink>
        <a:srgbClr val="005C97"/>
      </a:hlink>
      <a:folHlink>
        <a:srgbClr val="008F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4512</Words>
  <Application>Microsoft Office PowerPoint</Application>
  <PresentationFormat>Widescreen</PresentationFormat>
  <Paragraphs>334</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Symbol</vt:lpstr>
      <vt:lpstr>Segoe UI</vt:lpstr>
      <vt:lpstr>Arial</vt:lpstr>
      <vt:lpstr>Wingdings</vt:lpstr>
      <vt:lpstr>Calibri</vt:lpstr>
      <vt:lpstr>Courier New</vt:lpstr>
      <vt:lpstr>Myriad Pro Light</vt:lpstr>
      <vt:lpstr>Myriad Pro</vt:lpstr>
      <vt:lpstr>Office Theme</vt:lpstr>
      <vt:lpstr>CleanBC Roadmap to 2030</vt:lpstr>
      <vt:lpstr>The Original CleanBC Plan</vt:lpstr>
      <vt:lpstr>The Roadmap Approach</vt:lpstr>
      <vt:lpstr>Roadmap Pathways</vt:lpstr>
      <vt:lpstr>PowerPoint Presentation</vt:lpstr>
      <vt:lpstr>Policies by Pathways</vt:lpstr>
      <vt:lpstr>Low Carbon Energy Policy Proposals</vt:lpstr>
      <vt:lpstr>Transportation Policy Proposals</vt:lpstr>
      <vt:lpstr>Buildings &amp; Communities Policy Proposals</vt:lpstr>
      <vt:lpstr>Industry/Oil &amp; Gas Policy Proposals</vt:lpstr>
      <vt:lpstr>Sequestration Policy Proposals</vt:lpstr>
      <vt:lpstr>Roadmap Reductions/ Reaching the 2030 target</vt:lpstr>
      <vt:lpstr>Reconciliation</vt:lpstr>
      <vt:lpstr>Climate Commitments for Local Governments</vt:lpstr>
      <vt:lpstr>Highlights of Roadmap Funding in Budget 2022</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CleanBC  Roadmap to 2030</dc:title>
  <dc:creator>Cross, Elaine ENV:EX</dc:creator>
  <cp:lastModifiedBy>Gilmore, Christopher ENV:EX</cp:lastModifiedBy>
  <cp:revision>185</cp:revision>
  <dcterms:created xsi:type="dcterms:W3CDTF">2021-12-13T16:01:19Z</dcterms:created>
  <dcterms:modified xsi:type="dcterms:W3CDTF">2022-04-04T19:38:38Z</dcterms:modified>
</cp:coreProperties>
</file>