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1" r:id="rId3"/>
    <p:sldId id="258" r:id="rId4"/>
    <p:sldId id="276" r:id="rId5"/>
    <p:sldId id="273" r:id="rId6"/>
    <p:sldId id="267" r:id="rId7"/>
    <p:sldId id="278" r:id="rId8"/>
    <p:sldId id="299" r:id="rId9"/>
    <p:sldId id="279" r:id="rId10"/>
    <p:sldId id="307" r:id="rId11"/>
    <p:sldId id="280" r:id="rId12"/>
    <p:sldId id="301" r:id="rId13"/>
    <p:sldId id="300" r:id="rId14"/>
    <p:sldId id="282" r:id="rId15"/>
    <p:sldId id="304" r:id="rId16"/>
    <p:sldId id="302" r:id="rId17"/>
    <p:sldId id="283" r:id="rId18"/>
    <p:sldId id="291" r:id="rId19"/>
    <p:sldId id="290" r:id="rId20"/>
    <p:sldId id="289" r:id="rId21"/>
    <p:sldId id="288" r:id="rId22"/>
    <p:sldId id="294" r:id="rId23"/>
    <p:sldId id="306" r:id="rId24"/>
    <p:sldId id="296" r:id="rId25"/>
    <p:sldId id="297" r:id="rId26"/>
    <p:sldId id="298" r:id="rId27"/>
    <p:sldId id="272" r:id="rId2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71" autoAdjust="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9EF588-7227-4916-BF17-A6DEEB2390F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EDE90A-3E39-4D95-918D-25C170956BBC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DD273-4946-490A-B395-073FC759751F}" type="slidenum">
              <a:rPr lang="en-CA"/>
              <a:pPr/>
              <a:t>1</a:t>
            </a:fld>
            <a:endParaRPr lang="en-CA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cs typeface="Arial" pitchFamily="-110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cs typeface="Arial" pitchFamily="-110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-110" charset="2"/>
              <a:buNone/>
              <a:defRPr sz="28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C3D-736F-4410-8CAF-EDC593F4E41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A24E-6E1E-4FD1-A9BD-B7923382148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C4366-458E-4D16-8DB4-F51EC7351C5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780B42F-2044-4E50-A787-64EFDC0BD5C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5B19A-80D1-496A-B579-7D0837936F1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3219C-F985-46A3-B922-F397B90DBE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33EE1-3D4C-4AD3-B117-7124C3944E6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B2E76-602A-4684-8947-2CD82EA0833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33003-AEA8-4039-A963-B6BF1160898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7DEDC-3EBC-4C0B-BCF8-6646D859D17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00394-276B-4216-882F-DC7B565835D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400" b="1">
                <a:latin typeface="+mj-lt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r>
              <a:rPr lang="en-CA"/>
              <a:t>DRAFT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C69649B6-921E-4DDA-8CF7-DF4EA5FFEC0E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cs typeface="Arial" pitchFamily="-110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cs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A8799C8-689E-4CEB-8A8D-0D953E173B6B}" type="slidenum">
              <a:rPr lang="en-CA"/>
              <a:pPr/>
              <a:t>1</a:t>
            </a:fld>
            <a:endParaRPr lang="en-CA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412776"/>
            <a:ext cx="7623175" cy="2880320"/>
          </a:xfrm>
        </p:spPr>
        <p:txBody>
          <a:bodyPr/>
          <a:lstStyle/>
          <a:p>
            <a:pPr algn="ctr" eaLnBrk="1" hangingPunct="1"/>
            <a:r>
              <a:rPr lang="en-CA" b="1" dirty="0" smtClean="0"/>
              <a:t>RHD Cost Sharing Review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Update</a:t>
            </a:r>
            <a:br>
              <a:rPr lang="en-CA" dirty="0" smtClean="0"/>
            </a:br>
            <a:r>
              <a:rPr lang="en-CA" dirty="0" smtClean="0"/>
              <a:t>2011 UBCM Convention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43400"/>
            <a:ext cx="7781925" cy="9572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CA" sz="2200" dirty="0" smtClean="0"/>
              <a:t>Presented by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CA" sz="2200" dirty="0" smtClean="0"/>
              <a:t>RHD Cost Sharing Review Implementation Group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CA" sz="2200" dirty="0" smtClean="0"/>
              <a:t>September </a:t>
            </a:r>
            <a:r>
              <a:rPr lang="en-CA" sz="2200" dirty="0" smtClean="0"/>
              <a:t>26, 2011</a:t>
            </a:r>
            <a:endParaRPr lang="en-C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10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r>
              <a:rPr lang="en-US" dirty="0" smtClean="0"/>
              <a:t>#3 	</a:t>
            </a:r>
            <a:r>
              <a:rPr lang="en-US" dirty="0" smtClean="0"/>
              <a:t>(Continued)</a:t>
            </a:r>
            <a:endParaRPr lang="en-US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700808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CA" sz="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CA" sz="2000" kern="0" dirty="0" smtClean="0"/>
              <a:t>RHD’s </a:t>
            </a:r>
            <a:r>
              <a:rPr lang="en-CA" sz="2000" kern="0" dirty="0" smtClean="0"/>
              <a:t>have accountability to local taxpayers and should have an opportunity to provide input into the capital planning process, and determine support available for HA capital</a:t>
            </a:r>
            <a:r>
              <a:rPr lang="en-CA" sz="2000" kern="0" dirty="0" smtClean="0"/>
              <a:t>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CA" sz="800" b="1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CA" sz="2000" b="1" kern="0" dirty="0" smtClean="0"/>
              <a:t>Mechanisms:</a:t>
            </a:r>
            <a:endParaRPr lang="en-CA" sz="2000" b="1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CA" sz="400" b="1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CA" sz="400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CA" sz="2000" kern="0" dirty="0" smtClean="0"/>
              <a:t>HA to distribute HA capital plan and other project status reports as agreed between HA and RHD.</a:t>
            </a:r>
            <a:endParaRPr lang="en-CA" sz="2000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CA" sz="800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CA" sz="2000" kern="0" dirty="0" smtClean="0"/>
              <a:t>Regular meetings and information sharing for discussion of capital plan and initiatives the HA intends to support with the RHD capital funding share.</a:t>
            </a:r>
            <a:endParaRPr lang="en-CA" sz="2000" kern="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CA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11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/>
          <a:lstStyle/>
          <a:p>
            <a:r>
              <a:rPr lang="en-US" dirty="0" smtClean="0"/>
              <a:t>#4 	Update the definition of capital.  Identify a dollar value for large projects considered outside of the fixed funding model (</a:t>
            </a:r>
            <a:r>
              <a:rPr lang="en-US" dirty="0" err="1" smtClean="0"/>
              <a:t>Rec</a:t>
            </a:r>
            <a:r>
              <a:rPr lang="en-US" dirty="0" smtClean="0"/>
              <a:t> #2)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pPr lvl="1"/>
            <a:r>
              <a:rPr lang="en-US" sz="2200" b="1" u="sng" dirty="0" smtClean="0"/>
              <a:t>Health Capital Assets</a:t>
            </a:r>
            <a:r>
              <a:rPr lang="en-US" sz="2200" dirty="0" smtClean="0"/>
              <a:t> which RHD’s may choose to cost share include:</a:t>
            </a:r>
          </a:p>
          <a:p>
            <a:pPr lvl="3"/>
            <a:r>
              <a:rPr lang="en-US" sz="2200" dirty="0" smtClean="0"/>
              <a:t>land; </a:t>
            </a:r>
          </a:p>
          <a:p>
            <a:pPr lvl="3"/>
            <a:r>
              <a:rPr lang="en-US" sz="2200" dirty="0" smtClean="0"/>
              <a:t>buildings; </a:t>
            </a:r>
          </a:p>
          <a:p>
            <a:pPr lvl="3"/>
            <a:r>
              <a:rPr lang="en-US" sz="2200" dirty="0" smtClean="0"/>
              <a:t>equipment; and </a:t>
            </a:r>
          </a:p>
          <a:p>
            <a:pPr lvl="3"/>
            <a:r>
              <a:rPr lang="en-US" sz="2200" dirty="0" smtClean="0"/>
              <a:t>information management / information technology </a:t>
            </a:r>
          </a:p>
          <a:p>
            <a:pPr lvl="4">
              <a:buNone/>
            </a:pPr>
            <a:r>
              <a:rPr lang="en-US" sz="2200" dirty="0" smtClean="0"/>
              <a:t>(both equipment and associated software) </a:t>
            </a:r>
          </a:p>
          <a:p>
            <a:pPr lvl="2">
              <a:buNone/>
            </a:pPr>
            <a:endParaRPr lang="en-US" sz="400" dirty="0" smtClean="0"/>
          </a:p>
          <a:p>
            <a:pPr marL="628650" lvl="2" indent="1588">
              <a:buNone/>
            </a:pPr>
            <a:r>
              <a:rPr lang="en-US" dirty="0" smtClean="0"/>
              <a:t>that are acquired, constructed or developed to support the delivery of health services.</a:t>
            </a:r>
          </a:p>
          <a:p>
            <a:pPr lvl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24928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12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/>
          <a:lstStyle/>
          <a:p>
            <a:r>
              <a:rPr lang="en-US" dirty="0" smtClean="0"/>
              <a:t>#4 	(Continued)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r>
              <a:rPr lang="en-US" sz="2200" dirty="0" smtClean="0"/>
              <a:t>These assets must:</a:t>
            </a:r>
          </a:p>
          <a:p>
            <a:pPr lvl="2"/>
            <a:r>
              <a:rPr lang="en-US" dirty="0" smtClean="0"/>
              <a:t>Exceed the capitalization threshold amount </a:t>
            </a:r>
          </a:p>
          <a:p>
            <a:pPr lvl="2">
              <a:buNone/>
            </a:pPr>
            <a:r>
              <a:rPr lang="en-US" sz="2400" dirty="0" smtClean="0"/>
              <a:t>	</a:t>
            </a:r>
            <a:r>
              <a:rPr lang="en-US" dirty="0" smtClean="0"/>
              <a:t>(asset costs include acquisition costs);</a:t>
            </a:r>
          </a:p>
          <a:p>
            <a:pPr lvl="2"/>
            <a:r>
              <a:rPr lang="en-US" dirty="0" smtClean="0"/>
              <a:t>Have a useful life extending beyond one fiscal year;</a:t>
            </a:r>
          </a:p>
          <a:p>
            <a:pPr lvl="2"/>
            <a:r>
              <a:rPr lang="en-US" dirty="0" smtClean="0"/>
              <a:t>Be intended to be used on a continual basis; and</a:t>
            </a:r>
          </a:p>
          <a:p>
            <a:pPr lvl="2"/>
            <a:r>
              <a:rPr lang="en-US" dirty="0" smtClean="0"/>
              <a:t>Not be intended for sale in the ordinary course of providing health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13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/>
          <a:lstStyle/>
          <a:p>
            <a:r>
              <a:rPr lang="en-US" dirty="0" smtClean="0"/>
              <a:t>#4 	(Continued)</a:t>
            </a:r>
          </a:p>
          <a:p>
            <a:endParaRPr lang="en-US" sz="800" dirty="0" smtClean="0"/>
          </a:p>
          <a:p>
            <a:pPr lvl="1"/>
            <a:r>
              <a:rPr lang="en-US" sz="2200" b="1" u="sng" dirty="0" smtClean="0"/>
              <a:t>Health Capital Assets</a:t>
            </a:r>
            <a:r>
              <a:rPr lang="en-US" sz="2200" dirty="0" smtClean="0"/>
              <a:t> can be:</a:t>
            </a:r>
          </a:p>
          <a:p>
            <a:pPr lvl="2"/>
            <a:r>
              <a:rPr lang="en-US" b="1" dirty="0" smtClean="0"/>
              <a:t>New:</a:t>
            </a:r>
          </a:p>
          <a:p>
            <a:pPr lvl="3"/>
            <a:r>
              <a:rPr lang="en-US" sz="1800" dirty="0" smtClean="0"/>
              <a:t>Non-existent before the investment is considered; or</a:t>
            </a:r>
          </a:p>
          <a:p>
            <a:pPr lvl="3"/>
            <a:r>
              <a:rPr lang="en-US" sz="1800" dirty="0" smtClean="0"/>
              <a:t>Full replacement of existing assets</a:t>
            </a:r>
          </a:p>
          <a:p>
            <a:pPr lvl="2"/>
            <a:r>
              <a:rPr lang="en-US" b="1" dirty="0" smtClean="0"/>
              <a:t>Existing:</a:t>
            </a:r>
          </a:p>
          <a:p>
            <a:pPr lvl="3"/>
            <a:r>
              <a:rPr lang="en-US" sz="1800" dirty="0" smtClean="0"/>
              <a:t>Betterments (e.g. upgrades, enhancements, rehabilitations, improvements, expansions, etc) such as those that:</a:t>
            </a:r>
          </a:p>
          <a:p>
            <a:pPr lvl="4"/>
            <a:r>
              <a:rPr lang="en-US" sz="1800" dirty="0" smtClean="0"/>
              <a:t>significantly increase the previously assessed physical output or service capacity;</a:t>
            </a:r>
          </a:p>
          <a:p>
            <a:pPr lvl="4"/>
            <a:r>
              <a:rPr lang="en-US" sz="1800" dirty="0" smtClean="0"/>
              <a:t>significantly lower associated operating costs;</a:t>
            </a:r>
          </a:p>
          <a:p>
            <a:pPr lvl="4"/>
            <a:r>
              <a:rPr lang="en-US" sz="1800" dirty="0" smtClean="0"/>
              <a:t>extend the original useful life of the asset;</a:t>
            </a:r>
          </a:p>
          <a:p>
            <a:pPr lvl="4"/>
            <a:r>
              <a:rPr lang="en-US" sz="1800" dirty="0" smtClean="0"/>
              <a:t>improve the quality of the output; or</a:t>
            </a:r>
          </a:p>
          <a:p>
            <a:pPr lvl="4"/>
            <a:r>
              <a:rPr lang="en-US" sz="1800" dirty="0" smtClean="0"/>
              <a:t>be lifecycle refurbishment of asset components</a:t>
            </a:r>
          </a:p>
          <a:p>
            <a:pPr lvl="1"/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14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/>
          <a:lstStyle/>
          <a:p>
            <a:r>
              <a:rPr lang="en-US" dirty="0" smtClean="0"/>
              <a:t>#5 	</a:t>
            </a:r>
            <a:r>
              <a:rPr lang="en-US" dirty="0" err="1" smtClean="0"/>
              <a:t>MoH</a:t>
            </a:r>
            <a:r>
              <a:rPr lang="en-US" dirty="0" smtClean="0"/>
              <a:t> to develop educational material to define the public private partnership alternate financing model</a:t>
            </a:r>
          </a:p>
          <a:p>
            <a:endParaRPr lang="en-US" sz="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Material completed and presented </a:t>
            </a:r>
          </a:p>
          <a:p>
            <a:pPr lvl="1">
              <a:buNone/>
            </a:pPr>
            <a:r>
              <a:rPr lang="en-US" sz="2000" dirty="0" smtClean="0"/>
              <a:t>	to UBCM 2010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Minor edits being made and will </a:t>
            </a:r>
          </a:p>
          <a:p>
            <a:pPr lvl="1">
              <a:buNone/>
            </a:pPr>
            <a:r>
              <a:rPr lang="en-US" sz="2000" dirty="0" smtClean="0"/>
              <a:t>	be available to RHD’s and HA’s</a:t>
            </a:r>
          </a:p>
        </p:txBody>
      </p:sp>
      <p:pic>
        <p:nvPicPr>
          <p:cNvPr id="9" name="Picture 8" descr="P3 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0804">
            <a:off x="5140265" y="3586270"/>
            <a:ext cx="3350071" cy="247572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8529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7781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RHD COST SHARING REVIEW UPDATE</a:t>
            </a:r>
            <a:r>
              <a:rPr kumimoji="0" lang="en-CA" sz="4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kumimoji="0" lang="en-CA" sz="4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en-CA" sz="4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560" y="1700808"/>
            <a:ext cx="8229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#6 	Clarify principles and mechanisms to improve communication and enable a more robust process for joint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dialogue on key issues on the context in which capital planning decisions are being made.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7781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RHD COST SHARING REVIEW UPDATE</a:t>
            </a:r>
            <a:r>
              <a:rPr kumimoji="0" lang="en-CA" sz="4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kumimoji="0" lang="en-CA" sz="4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en-CA" sz="4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1052736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CA" sz="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HA’s develop long term capital priorities based on regional health needs and other government initiatives, prepare capital budgets/reports, and acquire, construct and maintain capital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RHD’s have accountability to local taxpayers and should have an opportunity to provide input into the capital planning process, and determine support available for HA capital.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and RHD consultation must be timely and transparent, formal and informal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reflect sensitivity of information during decision making and budget preparation.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CA" sz="2000" kern="0" baseline="0" dirty="0" smtClean="0">
                <a:latin typeface="+mn-lt"/>
                <a:cs typeface="+mn-cs"/>
              </a:rPr>
              <a:t>Information</a:t>
            </a:r>
            <a:r>
              <a:rPr lang="en-CA" sz="2000" kern="0" dirty="0" smtClean="0">
                <a:latin typeface="+mn-lt"/>
                <a:cs typeface="+mn-cs"/>
              </a:rPr>
              <a:t> sharing to respect the different organizational budget years.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CA" sz="4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CA" sz="2000" kern="0" dirty="0" smtClean="0">
                <a:latin typeface="+mn-lt"/>
                <a:cs typeface="+mn-cs"/>
              </a:rPr>
              <a:t>RHD’s are to be informed of key strategic and operational initiatives underway within the HA related to capital planning and development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7584" y="1124744"/>
          <a:ext cx="7448550" cy="1685925"/>
        </p:xfrm>
        <a:graphic>
          <a:graphicData uri="http://schemas.openxmlformats.org/presentationml/2006/ole">
            <p:oleObj spid="_x0000_s1027" name="Worksheet" r:id="rId3" imgW="7400858" imgH="1676426" progId="Excel.Sheet.8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7584" y="3212976"/>
            <a:ext cx="7571184" cy="3384376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Mechanisms: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2000" dirty="0" smtClean="0"/>
              <a:t>Regular meetings between representatives of HA Boards and RHD’s for discussion of:</a:t>
            </a:r>
          </a:p>
          <a:p>
            <a:pPr lvl="1"/>
            <a:r>
              <a:rPr lang="en-CA" sz="1600" dirty="0" smtClean="0"/>
              <a:t>HA strategic plan, capital plan, capital planning process</a:t>
            </a:r>
          </a:p>
          <a:p>
            <a:pPr lvl="1"/>
            <a:r>
              <a:rPr lang="en-CA" sz="1600" dirty="0" smtClean="0"/>
              <a:t>Other issues affecting RHD’s</a:t>
            </a:r>
          </a:p>
          <a:p>
            <a:pPr lvl="1"/>
            <a:r>
              <a:rPr lang="en-CA" sz="1600" dirty="0" smtClean="0"/>
              <a:t>RHD’s raise specific issues for discussion</a:t>
            </a:r>
          </a:p>
          <a:p>
            <a:r>
              <a:rPr lang="en-CA" sz="2000" dirty="0" smtClean="0"/>
              <a:t>Distribution of HA capital plan</a:t>
            </a:r>
          </a:p>
          <a:p>
            <a:endParaRPr lang="en-CA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0113" y="1196975"/>
          <a:ext cx="7448550" cy="1752600"/>
        </p:xfrm>
        <a:graphic>
          <a:graphicData uri="http://schemas.openxmlformats.org/presentationml/2006/ole">
            <p:oleObj spid="_x0000_s7170" name="Worksheet" r:id="rId3" imgW="7400858" imgH="1743191" progId="Excel.Sheet.8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3212976"/>
            <a:ext cx="7920880" cy="3384376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Mechanisms: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2000" dirty="0" smtClean="0"/>
              <a:t>Building on Recommendation #6 - semi-annual meetings between representatives of HA Boards and RHD’s</a:t>
            </a:r>
          </a:p>
          <a:p>
            <a:pPr lvl="1"/>
            <a:r>
              <a:rPr lang="en-CA" sz="1600" dirty="0" smtClean="0"/>
              <a:t>Fall meeting no later than Oct 31</a:t>
            </a:r>
            <a:r>
              <a:rPr lang="en-CA" sz="1600" baseline="30000" dirty="0" smtClean="0"/>
              <a:t>st</a:t>
            </a:r>
            <a:endParaRPr lang="en-CA" sz="1600" dirty="0" smtClean="0"/>
          </a:p>
          <a:p>
            <a:pPr lvl="1"/>
            <a:r>
              <a:rPr lang="en-CA" sz="1600" dirty="0" smtClean="0"/>
              <a:t>Spring meeting no later than May 15th</a:t>
            </a:r>
            <a:endParaRPr lang="en-CA" sz="1200" dirty="0" smtClean="0"/>
          </a:p>
          <a:p>
            <a:r>
              <a:rPr lang="en-CA" sz="2000" dirty="0" smtClean="0"/>
              <a:t>RHD’s to have ability to inform agenda and allow time for informal and formal discussion</a:t>
            </a:r>
          </a:p>
          <a:p>
            <a:endParaRPr lang="en-CA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0113" y="1196975"/>
          <a:ext cx="7448550" cy="1752600"/>
        </p:xfrm>
        <a:graphic>
          <a:graphicData uri="http://schemas.openxmlformats.org/presentationml/2006/ole">
            <p:oleObj spid="_x0000_s6146" name="Worksheet" r:id="rId3" imgW="7400858" imgH="1743191" progId="Excel.Sheet.8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7704856" cy="3384376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Mechanisms: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2000" dirty="0" smtClean="0"/>
              <a:t>Semi-annual meetings for </a:t>
            </a:r>
            <a:r>
              <a:rPr lang="en-CA" sz="2000" u="sng" dirty="0" smtClean="0"/>
              <a:t>staff</a:t>
            </a:r>
            <a:r>
              <a:rPr lang="en-CA" sz="2000" dirty="0" smtClean="0"/>
              <a:t> of the HA and RHD’s</a:t>
            </a:r>
          </a:p>
          <a:p>
            <a:pPr lvl="1"/>
            <a:r>
              <a:rPr lang="en-CA" sz="1600" dirty="0" smtClean="0"/>
              <a:t>Fall meeting no later than Oct 31</a:t>
            </a:r>
            <a:r>
              <a:rPr lang="en-CA" sz="1600" baseline="30000" dirty="0" smtClean="0"/>
              <a:t>st</a:t>
            </a:r>
            <a:endParaRPr lang="en-CA" sz="1600" dirty="0" smtClean="0"/>
          </a:p>
          <a:p>
            <a:pPr lvl="1"/>
            <a:r>
              <a:rPr lang="en-CA" sz="1600" dirty="0" smtClean="0"/>
              <a:t>Spring meeting no later than May 15th</a:t>
            </a:r>
            <a:endParaRPr lang="en-CA" sz="1200" dirty="0" smtClean="0"/>
          </a:p>
          <a:p>
            <a:r>
              <a:rPr lang="en-CA" sz="2000" dirty="0" smtClean="0"/>
              <a:t>Topics include:</a:t>
            </a:r>
          </a:p>
          <a:p>
            <a:pPr lvl="1"/>
            <a:r>
              <a:rPr lang="en-CA" sz="1600" dirty="0" smtClean="0"/>
              <a:t>Project updates; annual capital plan updates; Strategic and operational initiatives underway; RHD budget update</a:t>
            </a:r>
          </a:p>
          <a:p>
            <a:r>
              <a:rPr lang="en-CA" sz="2000" dirty="0" smtClean="0"/>
              <a:t>Communication to be two-way, in good faith and mutually respectful</a:t>
            </a:r>
          </a:p>
          <a:p>
            <a:endParaRPr lang="en-CA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/>
              <a:t>Terminology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0725"/>
          </a:xfrm>
        </p:spPr>
        <p:txBody>
          <a:bodyPr/>
          <a:lstStyle/>
          <a:p>
            <a:r>
              <a:rPr lang="en-CA" dirty="0" smtClean="0"/>
              <a:t>HA 	= Health Authority</a:t>
            </a:r>
          </a:p>
          <a:p>
            <a:r>
              <a:rPr lang="en-CA" dirty="0" smtClean="0"/>
              <a:t>RHD 	= Regional Hospital District</a:t>
            </a:r>
          </a:p>
          <a:p>
            <a:r>
              <a:rPr lang="en-CA" dirty="0" err="1" smtClean="0"/>
              <a:t>MoH</a:t>
            </a:r>
            <a:r>
              <a:rPr lang="en-CA" dirty="0" smtClean="0"/>
              <a:t> 	= Ministry of Health</a:t>
            </a:r>
          </a:p>
          <a:p>
            <a:r>
              <a:rPr lang="en-CA" dirty="0" smtClean="0"/>
              <a:t>CSI 	= Corpus Sanchez International 			(consultants for the 2008 report)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0113" y="1196975"/>
          <a:ext cx="7448550" cy="1752600"/>
        </p:xfrm>
        <a:graphic>
          <a:graphicData uri="http://schemas.openxmlformats.org/presentationml/2006/ole">
            <p:oleObj spid="_x0000_s5122" name="Worksheet" r:id="rId3" imgW="7400858" imgH="1743191" progId="Excel.Sheet.8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7704856" cy="3384376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Mechanisms: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2000" dirty="0" smtClean="0"/>
              <a:t>Examples of ad hoc updates include:</a:t>
            </a:r>
          </a:p>
          <a:p>
            <a:pPr lvl="1"/>
            <a:r>
              <a:rPr lang="en-CA" sz="1600" dirty="0" smtClean="0"/>
              <a:t>HA attending RHD </a:t>
            </a:r>
            <a:r>
              <a:rPr lang="en-CA" sz="1600" dirty="0" err="1" smtClean="0"/>
              <a:t>mtgs</a:t>
            </a:r>
            <a:r>
              <a:rPr lang="en-CA" sz="1600" dirty="0" smtClean="0"/>
              <a:t> to present capital plans and funding requests</a:t>
            </a:r>
          </a:p>
          <a:p>
            <a:pPr lvl="1"/>
            <a:r>
              <a:rPr lang="en-CA" sz="1600" dirty="0" smtClean="0"/>
              <a:t>HA sharing updates for strategic/operational health care delivery issues or initiatives that may impact local communities</a:t>
            </a:r>
          </a:p>
          <a:p>
            <a:pPr lvl="1"/>
            <a:r>
              <a:rPr lang="en-CA" sz="1600" dirty="0" smtClean="0"/>
              <a:t>Encourage direct communication (telephone, e-mail, in-person meetings) between HA and RHD staff.</a:t>
            </a:r>
            <a:endParaRPr lang="en-CA" sz="1200" dirty="0" smtClean="0"/>
          </a:p>
          <a:p>
            <a:r>
              <a:rPr lang="en-CA" sz="2000" dirty="0" smtClean="0"/>
              <a:t>Communication to be two-way, in good faith and mutually respectful</a:t>
            </a:r>
          </a:p>
          <a:p>
            <a:endParaRPr lang="en-CA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0113" y="1196975"/>
          <a:ext cx="7448550" cy="1754188"/>
        </p:xfrm>
        <a:graphic>
          <a:graphicData uri="http://schemas.openxmlformats.org/presentationml/2006/ole">
            <p:oleObj spid="_x0000_s4098" name="Worksheet" r:id="rId3" imgW="7400858" imgH="1743191" progId="Excel.Sheet.8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7704856" cy="3384376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Mechanisms: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2000" dirty="0" smtClean="0"/>
              <a:t>Regular project status reporting from HA’s using standard formats for key project information</a:t>
            </a:r>
          </a:p>
          <a:p>
            <a:r>
              <a:rPr lang="en-CA" sz="2000" dirty="0" smtClean="0"/>
              <a:t>Information reported on a quarterly basis to each RHD.</a:t>
            </a:r>
          </a:p>
          <a:p>
            <a:r>
              <a:rPr lang="en-CA" sz="2000" dirty="0" smtClean="0"/>
              <a:t>Minor equipment purchases likely to be a single report at year end</a:t>
            </a:r>
          </a:p>
          <a:p>
            <a:r>
              <a:rPr lang="en-CA" sz="2000" dirty="0" smtClean="0"/>
              <a:t>Reporting templates already exist within HA’s</a:t>
            </a:r>
            <a:endParaRPr lang="en-CA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5576" y="1124744"/>
            <a:ext cx="3155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Existing Template Reports</a:t>
            </a:r>
          </a:p>
          <a:p>
            <a:endParaRPr lang="en-CA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7544" y="1700808"/>
          <a:ext cx="4924028" cy="3806767"/>
        </p:xfrm>
        <a:graphic>
          <a:graphicData uri="http://schemas.openxmlformats.org/presentationml/2006/ole">
            <p:oleObj spid="_x0000_s9221" name="Acrobat Document" r:id="rId3" imgW="7542857" imgH="5830114" progId="AcroExch.Document.7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7704" y="2996952"/>
          <a:ext cx="4701499" cy="3634730"/>
        </p:xfrm>
        <a:graphic>
          <a:graphicData uri="http://schemas.openxmlformats.org/presentationml/2006/ole">
            <p:oleObj spid="_x0000_s9220" name="Acrobat Document" r:id="rId4" imgW="7542857" imgH="5830114" progId="AcroExch.Document.7">
              <p:embed/>
            </p:oleObj>
          </a:graphicData>
        </a:graphic>
      </p:graphicFrame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5580112" y="1268760"/>
          <a:ext cx="2870471" cy="3710037"/>
        </p:xfrm>
        <a:graphic>
          <a:graphicData uri="http://schemas.openxmlformats.org/presentationml/2006/ole">
            <p:oleObj spid="_x0000_s9218" name="Acrobat Document" r:id="rId5" imgW="5829261" imgH="753418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B42F-2044-4E50-A787-64EFDC0BD5CC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0113" y="1196975"/>
          <a:ext cx="7448550" cy="4754563"/>
        </p:xfrm>
        <a:graphic>
          <a:graphicData uri="http://schemas.openxmlformats.org/presentationml/2006/ole">
            <p:oleObj spid="_x0000_s35842" name="Worksheet" r:id="rId3" imgW="7400858" imgH="472437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24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6504"/>
          </a:xfrm>
        </p:spPr>
        <p:txBody>
          <a:bodyPr/>
          <a:lstStyle/>
          <a:p>
            <a:r>
              <a:rPr lang="en-US" dirty="0" smtClean="0"/>
              <a:t>#11 </a:t>
            </a:r>
            <a:r>
              <a:rPr lang="en-US" dirty="0" err="1" smtClean="0"/>
              <a:t>MoH</a:t>
            </a:r>
            <a:r>
              <a:rPr lang="en-US" dirty="0" smtClean="0"/>
              <a:t> to update the </a:t>
            </a:r>
            <a:r>
              <a:rPr lang="en-US" i="1" dirty="0" smtClean="0"/>
              <a:t>Hospital District Act</a:t>
            </a:r>
            <a:r>
              <a:rPr lang="en-US" dirty="0" smtClean="0"/>
              <a:t> to reflect the new definition of capital</a:t>
            </a:r>
          </a:p>
          <a:p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i="1" dirty="0" smtClean="0"/>
              <a:t>Hospital District Act </a:t>
            </a:r>
            <a:r>
              <a:rPr lang="en-US" sz="2400" dirty="0" smtClean="0"/>
              <a:t>will be updated to reflect the agreed new definition of capital</a:t>
            </a:r>
          </a:p>
          <a:p>
            <a:pPr lvl="1"/>
            <a:r>
              <a:rPr lang="en-US" sz="2400" dirty="0" smtClean="0"/>
              <a:t>Legislative updates take a number of months as they go through several legal reviews and be placed on the legislative agenda</a:t>
            </a:r>
          </a:p>
          <a:p>
            <a:pPr lvl="1"/>
            <a:r>
              <a:rPr lang="en-US" sz="2400" dirty="0" smtClean="0"/>
              <a:t>Timeline likely 12-18 months based on other legislative priorities</a:t>
            </a:r>
          </a:p>
          <a:p>
            <a:pPr lvl="1"/>
            <a:r>
              <a:rPr lang="en-US" sz="2400" dirty="0" smtClean="0"/>
              <a:t>Meanwhile – we can begin working with this definition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25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0963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#12 </a:t>
            </a:r>
            <a:r>
              <a:rPr lang="en-US" dirty="0" err="1" smtClean="0"/>
              <a:t>MoH</a:t>
            </a:r>
            <a:r>
              <a:rPr lang="en-US" dirty="0" smtClean="0"/>
              <a:t> to lead the implementation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#13 UBCM to monitor implementation 		progress</a:t>
            </a:r>
          </a:p>
          <a:p>
            <a:endParaRPr lang="en-US" sz="800" dirty="0" smtClean="0"/>
          </a:p>
        </p:txBody>
      </p:sp>
      <p:pic>
        <p:nvPicPr>
          <p:cNvPr id="8194" name="Picture 2" descr="C:\Users\kebrewst\AppData\Local\Microsoft\Windows\Temporary Internet Files\Content.IE5\SHX6RGAY\MC90043471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504056" cy="528348"/>
          </a:xfrm>
          <a:prstGeom prst="rect">
            <a:avLst/>
          </a:prstGeom>
          <a:noFill/>
        </p:spPr>
      </p:pic>
      <p:pic>
        <p:nvPicPr>
          <p:cNvPr id="7" name="Picture 2" descr="C:\Users\kebrewst\AppData\Local\Microsoft\Windows\Temporary Internet Files\Content.IE5\SHX6RGAY\MC90043471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780928"/>
            <a:ext cx="504056" cy="52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26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412776"/>
            <a:ext cx="8604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Next Steps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CA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meetings of the Implementation</a:t>
            </a:r>
            <a:r>
              <a:rPr kumimoji="0" lang="en-CA" sz="2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</a:t>
            </a:r>
          </a:p>
          <a:p>
            <a:pPr marL="1127125" lvl="2" indent="-3254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CA" sz="2600" kern="0" baseline="0" dirty="0" smtClean="0">
                <a:latin typeface="+mn-lt"/>
                <a:cs typeface="+mn-cs"/>
              </a:rPr>
              <a:t>Oct</a:t>
            </a:r>
            <a:r>
              <a:rPr lang="en-CA" sz="2600" kern="0" dirty="0" smtClean="0">
                <a:latin typeface="+mn-lt"/>
                <a:cs typeface="+mn-cs"/>
              </a:rPr>
              <a:t> – Nov 2011</a:t>
            </a:r>
            <a:endParaRPr kumimoji="0" lang="en-CA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CA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CA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 to prepare summary report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CA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CA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summary report to RHD’s</a:t>
            </a:r>
          </a:p>
          <a:p>
            <a:pPr marL="1022350" marR="0" lvl="2" indent="-3508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separate session in</a:t>
            </a:r>
            <a:r>
              <a:rPr kumimoji="0" lang="en-CA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early 2012</a:t>
            </a:r>
            <a:endParaRPr kumimoji="0" lang="en-CA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643-8AB4-4D3E-B61C-1E1CBF066EEF}" type="slidenum">
              <a:rPr lang="en-CA"/>
              <a:pPr/>
              <a:t>27</a:t>
            </a:fld>
            <a:endParaRPr lang="en-CA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CA" sz="3200" dirty="0" smtClean="0"/>
              <a:t>Comments and Questions? </a:t>
            </a:r>
          </a:p>
          <a:p>
            <a:pPr algn="ctr" eaLnBrk="1" hangingPunct="1">
              <a:buFont typeface="Wingdings" pitchFamily="2" charset="2"/>
              <a:buNone/>
            </a:pPr>
            <a:endParaRPr lang="en-CA" sz="3200" dirty="0" smtClean="0"/>
          </a:p>
          <a:p>
            <a:pPr algn="ctr" eaLnBrk="1" hangingPunct="1">
              <a:buFont typeface="Wingdings" pitchFamily="2" charset="2"/>
              <a:buNone/>
            </a:pPr>
            <a:endParaRPr lang="en-CA" sz="32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CA" sz="2400" b="1" dirty="0" smtClean="0"/>
              <a:t>For updates and reports: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/>
              <a:t>http://www.ubcm.ca/EN/main/resolutions/policy-areas/healthy-communities.html</a:t>
            </a:r>
            <a:endParaRPr lang="en-CA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CA" sz="3900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747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C00F-BD3C-4575-AC02-5C97A5B1C22C}" type="slidenum">
              <a:rPr lang="en-CA"/>
              <a:pPr/>
              <a:t>3</a:t>
            </a:fld>
            <a:endParaRPr lang="en-CA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20725"/>
          </a:xfrm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3200" b="1" dirty="0" smtClean="0"/>
              <a:t/>
            </a:r>
            <a:br>
              <a:rPr lang="en-CA" sz="3200" b="1" dirty="0" smtClean="0"/>
            </a:br>
            <a:endParaRPr lang="en-CA" sz="3200" b="1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84887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 </a:t>
            </a:r>
            <a:r>
              <a:rPr lang="en-CA" b="1" dirty="0" smtClean="0"/>
              <a:t>Background</a:t>
            </a:r>
          </a:p>
          <a:p>
            <a:pPr lvl="1" eaLnBrk="1" hangingPunct="1">
              <a:lnSpc>
                <a:spcPct val="90000"/>
              </a:lnSpc>
            </a:pPr>
            <a:endParaRPr lang="en-CA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2008 report reviewed status of implementing recommendations from the 2003 RHD Cost Sharing Review</a:t>
            </a:r>
          </a:p>
          <a:p>
            <a:pPr lvl="1" eaLnBrk="1" hangingPunct="1">
              <a:lnSpc>
                <a:spcPct val="90000"/>
              </a:lnSpc>
            </a:pPr>
            <a:endParaRPr lang="en-CA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Working group established in June 2009 composed of UBCM, RHD, </a:t>
            </a:r>
            <a:r>
              <a:rPr lang="en-CA" dirty="0" err="1" smtClean="0"/>
              <a:t>MoH</a:t>
            </a:r>
            <a:r>
              <a:rPr lang="en-CA" dirty="0" smtClean="0"/>
              <a:t> and HA representatives</a:t>
            </a:r>
          </a:p>
          <a:p>
            <a:pPr lvl="1" eaLnBrk="1" hangingPunct="1">
              <a:lnSpc>
                <a:spcPct val="90000"/>
              </a:lnSpc>
            </a:pPr>
            <a:endParaRPr lang="en-CA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Progress updates reported at 2009 &amp; 2010 Conventions</a:t>
            </a:r>
          </a:p>
          <a:p>
            <a:pPr lvl="1" eaLnBrk="1" hangingPunct="1">
              <a:lnSpc>
                <a:spcPct val="90000"/>
              </a:lnSpc>
            </a:pPr>
            <a:endParaRPr lang="en-CA" sz="800" dirty="0" smtClean="0"/>
          </a:p>
          <a:p>
            <a:pPr lvl="1" eaLnBrk="1" hangingPunct="1">
              <a:lnSpc>
                <a:spcPct val="90000"/>
              </a:lnSpc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C00F-BD3C-4575-AC02-5C97A5B1C22C}" type="slidenum">
              <a:rPr lang="en-CA"/>
              <a:pPr/>
              <a:t>4</a:t>
            </a:fld>
            <a:endParaRPr lang="en-CA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20725"/>
          </a:xfrm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3200" b="1" dirty="0" smtClean="0"/>
              <a:t/>
            </a:r>
            <a:br>
              <a:rPr lang="en-CA" sz="3200" b="1" dirty="0" smtClean="0"/>
            </a:br>
            <a:endParaRPr lang="en-CA" sz="3200" b="1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604448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b="1" dirty="0" smtClean="0"/>
              <a:t> 2008 Cost Sharing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CA" b="1" dirty="0" smtClean="0"/>
              <a:t>11 actionable recommendations (#1 to #11)</a:t>
            </a:r>
          </a:p>
          <a:p>
            <a:pPr lvl="1" eaLnBrk="1" hangingPunct="1">
              <a:lnSpc>
                <a:spcPct val="90000"/>
              </a:lnSpc>
            </a:pPr>
            <a:endParaRPr lang="en-CA" dirty="0" smtClean="0"/>
          </a:p>
          <a:p>
            <a:pPr lvl="1" eaLnBrk="1" hangingPunct="1">
              <a:lnSpc>
                <a:spcPct val="90000"/>
              </a:lnSpc>
            </a:pPr>
            <a:r>
              <a:rPr lang="en-CA" b="1" dirty="0" smtClean="0"/>
              <a:t>2 oversight recommendations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MOH to lead implementation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UBCM to monitor implementation</a:t>
            </a:r>
          </a:p>
          <a:p>
            <a:pPr lvl="1" eaLnBrk="1" hangingPunct="1">
              <a:lnSpc>
                <a:spcPct val="90000"/>
              </a:lnSpc>
            </a:pPr>
            <a:endParaRPr lang="en-CA" dirty="0" smtClean="0"/>
          </a:p>
          <a:p>
            <a:pPr lvl="1" eaLnBrk="1" hangingPunct="1">
              <a:lnSpc>
                <a:spcPct val="90000"/>
              </a:lnSpc>
            </a:pPr>
            <a:r>
              <a:rPr lang="en-CA" b="1" dirty="0" smtClean="0"/>
              <a:t>Actionable recommendations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8 items are 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1 item is 95% 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1 item is headed in right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1 item will be on legislative agenda</a:t>
            </a:r>
          </a:p>
          <a:p>
            <a:pPr eaLnBrk="1" hangingPunct="1">
              <a:lnSpc>
                <a:spcPct val="90000"/>
              </a:lnSpc>
              <a:buNone/>
            </a:pPr>
            <a:endParaRPr lang="en-CA" dirty="0" smtClean="0"/>
          </a:p>
        </p:txBody>
      </p:sp>
      <p:pic>
        <p:nvPicPr>
          <p:cNvPr id="7" name="Picture 6" descr="CSI r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5340">
            <a:off x="6115056" y="2653421"/>
            <a:ext cx="2542767" cy="3277786"/>
          </a:xfrm>
          <a:prstGeom prst="rect">
            <a:avLst/>
          </a:prstGeom>
          <a:solidFill>
            <a:srgbClr val="FFFF9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Curved Right Arrow 7"/>
          <p:cNvSpPr/>
          <p:nvPr/>
        </p:nvSpPr>
        <p:spPr>
          <a:xfrm>
            <a:off x="179512" y="1916832"/>
            <a:ext cx="731520" cy="273630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640960" cy="5495096"/>
        </p:xfrm>
        <a:graphic>
          <a:graphicData uri="http://schemas.openxmlformats.org/drawingml/2006/table">
            <a:tbl>
              <a:tblPr/>
              <a:tblGrid>
                <a:gridCol w="525971"/>
                <a:gridCol w="3794509"/>
                <a:gridCol w="504056"/>
                <a:gridCol w="3816424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Recommendation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Recommendation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4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 long range capital plans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 process to ensure regular meetings between HAs &amp; RHDs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7417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Define fixed funding amounts (RHD,HA)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Schedule semi-annual meetings between RHD &amp; HAs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7387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 draft capital plans (HA)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Define mechanisms for ad hoc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Update/confirm definition of 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templates &amp; tools to improve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7451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 P3 educational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legislation to reflect new definition of 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Clarify principles &amp; mechanisms to improve communication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MoH,RHD,HA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1621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lead implementation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19088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  UBCM to monitor implementation 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0ED0-93CC-4814-84E7-EB5F4114A338}" type="slidenum">
              <a:rPr lang="en-CA"/>
              <a:pPr/>
              <a:t>5</a:t>
            </a:fld>
            <a:endParaRPr lang="en-CA"/>
          </a:p>
        </p:txBody>
      </p:sp>
      <p:sp>
        <p:nvSpPr>
          <p:cNvPr id="21569" name="Rectangle 7"/>
          <p:cNvSpPr>
            <a:spLocks noChangeArrowheads="1"/>
          </p:cNvSpPr>
          <p:nvPr/>
        </p:nvSpPr>
        <p:spPr bwMode="auto">
          <a:xfrm>
            <a:off x="1835696" y="332656"/>
            <a:ext cx="59046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2008 REVIEW RECOMMENDATIONS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6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smtClean="0"/>
              <a:t> </a:t>
            </a:r>
            <a:br>
              <a:rPr lang="en-CA" sz="4600" smtClean="0"/>
            </a:br>
            <a:endParaRPr lang="en-CA" sz="460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r>
              <a:rPr lang="en-US" dirty="0" smtClean="0"/>
              <a:t>#1 	Province to development of a long range 	health infrastructure capital plan</a:t>
            </a:r>
          </a:p>
          <a:p>
            <a:pPr>
              <a:buNone/>
            </a:pPr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pPr lvl="1"/>
            <a:r>
              <a:rPr lang="en-US" sz="2000" dirty="0" err="1" smtClean="0"/>
              <a:t>Govt</a:t>
            </a:r>
            <a:r>
              <a:rPr lang="en-US" sz="2000" dirty="0" smtClean="0"/>
              <a:t> is developing capital plan with input from </a:t>
            </a:r>
            <a:r>
              <a:rPr lang="en-US" sz="2000" u="sng" dirty="0" smtClean="0"/>
              <a:t>all ministries</a:t>
            </a:r>
            <a:r>
              <a:rPr lang="en-US" sz="2000" dirty="0" smtClean="0"/>
              <a:t> and </a:t>
            </a:r>
            <a:r>
              <a:rPr lang="en-US" sz="2000" dirty="0" err="1" smtClean="0"/>
              <a:t>govt</a:t>
            </a:r>
            <a:r>
              <a:rPr lang="en-US" sz="2000" dirty="0" smtClean="0"/>
              <a:t> agencies as part of the provincial budget in February 2012</a:t>
            </a:r>
          </a:p>
          <a:p>
            <a:pPr lvl="1"/>
            <a:r>
              <a:rPr lang="en-US" sz="2000" dirty="0" smtClean="0"/>
              <a:t>Planning horizon of 10 years - </a:t>
            </a:r>
            <a:r>
              <a:rPr lang="en-US" sz="2000" u="sng" dirty="0" smtClean="0"/>
              <a:t>within affordability limits</a:t>
            </a:r>
          </a:p>
          <a:p>
            <a:pPr lvl="1"/>
            <a:r>
              <a:rPr lang="en-US" sz="2000" dirty="0" smtClean="0"/>
              <a:t>Pending improvements to capital planning:</a:t>
            </a:r>
          </a:p>
          <a:p>
            <a:pPr lvl="2"/>
            <a:r>
              <a:rPr lang="en-US" sz="2000" dirty="0" smtClean="0"/>
              <a:t>Dedicated funding to sustain &amp; upgrade existing assets</a:t>
            </a:r>
          </a:p>
          <a:p>
            <a:pPr lvl="2"/>
            <a:r>
              <a:rPr lang="en-US" sz="2000" dirty="0" smtClean="0"/>
              <a:t>Separate funding for major additions &amp; replacements</a:t>
            </a:r>
          </a:p>
          <a:p>
            <a:pPr lvl="2"/>
            <a:r>
              <a:rPr lang="en-US" sz="2000" dirty="0" smtClean="0"/>
              <a:t>Common facility condition evaluation &amp; reporting</a:t>
            </a:r>
          </a:p>
          <a:p>
            <a:pPr lvl="2"/>
            <a:r>
              <a:rPr lang="en-US" sz="2000" dirty="0" smtClean="0"/>
              <a:t>Annual capital budget cycle aligning more closely with the RHD budget </a:t>
            </a:r>
            <a:r>
              <a:rPr lang="en-US" sz="2000" dirty="0" smtClean="0"/>
              <a:t>cycle</a:t>
            </a:r>
          </a:p>
          <a:p>
            <a:pPr lvl="1"/>
            <a:r>
              <a:rPr lang="en-US" sz="2000" dirty="0" smtClean="0"/>
              <a:t>By 2012 an updated health infrastructure capital plan will be in place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584" y="21328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7</a:t>
            </a:fld>
            <a:endParaRPr lang="en-CA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44616"/>
          </a:xfrm>
        </p:spPr>
        <p:txBody>
          <a:bodyPr/>
          <a:lstStyle/>
          <a:p>
            <a:r>
              <a:rPr lang="en-US" dirty="0" smtClean="0"/>
              <a:t>#2 	RHDs and HAs to define fixed funding 	amounts for 3 year cycles for majority of 	capital types including:</a:t>
            </a:r>
          </a:p>
          <a:p>
            <a:pPr lvl="3"/>
            <a:r>
              <a:rPr lang="en-US" sz="2400" dirty="0" smtClean="0"/>
              <a:t>minor &amp; major equipment; </a:t>
            </a:r>
          </a:p>
          <a:p>
            <a:pPr lvl="3"/>
            <a:r>
              <a:rPr lang="en-US" sz="2400" dirty="0" smtClean="0"/>
              <a:t>facility renovations &amp; routine capital development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pPr lvl="1"/>
            <a:r>
              <a:rPr lang="en-US" sz="2000" dirty="0" smtClean="0"/>
              <a:t>RHD’s determine a fixed amount contributions for minor projects and equipment valued </a:t>
            </a:r>
            <a:r>
              <a:rPr lang="en-US" sz="2000" u="sng" dirty="0" smtClean="0"/>
              <a:t>under $2 million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sz="2000" dirty="0" smtClean="0"/>
              <a:t>The RHD annual contribution is on a rolling 3 year time period</a:t>
            </a:r>
          </a:p>
          <a:p>
            <a:pPr lvl="2"/>
            <a:r>
              <a:rPr lang="en-US" sz="1600" dirty="0" smtClean="0"/>
              <a:t>Example:  $ </a:t>
            </a:r>
            <a:r>
              <a:rPr lang="en-US" sz="1600" dirty="0" smtClean="0"/>
              <a:t>x </a:t>
            </a:r>
            <a:r>
              <a:rPr lang="en-US" sz="1600" dirty="0" smtClean="0"/>
              <a:t>million/year </a:t>
            </a:r>
            <a:r>
              <a:rPr lang="en-US" sz="1600" dirty="0" smtClean="0"/>
              <a:t>for 3 years</a:t>
            </a:r>
          </a:p>
          <a:p>
            <a:pPr lvl="2"/>
            <a:r>
              <a:rPr lang="en-US" sz="1600" dirty="0" smtClean="0"/>
              <a:t>Each year confirm </a:t>
            </a:r>
            <a:r>
              <a:rPr lang="en-US" sz="1600" dirty="0" smtClean="0"/>
              <a:t>amount </a:t>
            </a:r>
            <a:r>
              <a:rPr lang="en-US" sz="1600" dirty="0" smtClean="0"/>
              <a:t>for the </a:t>
            </a:r>
            <a:r>
              <a:rPr lang="en-US" sz="1600" dirty="0" smtClean="0"/>
              <a:t>new “third </a:t>
            </a:r>
            <a:r>
              <a:rPr lang="en-US" sz="1600" dirty="0" smtClean="0"/>
              <a:t>year”</a:t>
            </a:r>
          </a:p>
        </p:txBody>
      </p:sp>
      <p:sp>
        <p:nvSpPr>
          <p:cNvPr id="7" name="TextBox 6"/>
          <p:cNvSpPr txBox="1"/>
          <p:nvPr/>
        </p:nvSpPr>
        <p:spPr>
          <a:xfrm rot="1881013">
            <a:off x="6680180" y="840432"/>
            <a:ext cx="23583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tencil" pitchFamily="82" charset="0"/>
              </a:rPr>
              <a:t>95% complete</a:t>
            </a:r>
            <a:endParaRPr lang="en-CA" sz="2400" dirty="0">
              <a:latin typeface="Stencil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569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Update</a:t>
            </a:r>
            <a:endParaRPr lang="en-C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8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544616"/>
          </a:xfrm>
        </p:spPr>
        <p:txBody>
          <a:bodyPr/>
          <a:lstStyle/>
          <a:p>
            <a:r>
              <a:rPr lang="en-US" dirty="0" smtClean="0"/>
              <a:t>#2 	(continued)</a:t>
            </a: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By end of January each year - </a:t>
            </a:r>
            <a:r>
              <a:rPr lang="en-US" sz="2000" dirty="0" smtClean="0"/>
              <a:t>HA’s </a:t>
            </a:r>
            <a:r>
              <a:rPr lang="en-US" sz="2000" dirty="0" smtClean="0"/>
              <a:t>submit prioritized project lists for this funding to RHD’s </a:t>
            </a:r>
            <a:r>
              <a:rPr lang="en-US" sz="2000" dirty="0" smtClean="0"/>
              <a:t>review/support</a:t>
            </a:r>
            <a:endParaRPr lang="en-US" sz="2000" dirty="0" smtClean="0"/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RHD’s can </a:t>
            </a:r>
            <a:r>
              <a:rPr lang="en-US" sz="2000" dirty="0" smtClean="0"/>
              <a:t>question </a:t>
            </a:r>
            <a:r>
              <a:rPr lang="en-US" sz="2000" dirty="0" smtClean="0"/>
              <a:t>projects prior to end of March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HA’s provide regular project status reports to RHD’s on these expenditures</a:t>
            </a:r>
          </a:p>
          <a:p>
            <a:pPr lvl="1"/>
            <a:endParaRPr lang="en-US" sz="800" dirty="0" smtClean="0"/>
          </a:p>
          <a:p>
            <a:pPr lvl="1">
              <a:buNone/>
            </a:pPr>
            <a:r>
              <a:rPr lang="en-US" sz="2000" b="1" dirty="0" smtClean="0"/>
              <a:t>Outside the annual fixed funding amount</a:t>
            </a:r>
          </a:p>
          <a:p>
            <a:pPr lvl="1"/>
            <a:r>
              <a:rPr lang="en-US" sz="2000" dirty="0" smtClean="0"/>
              <a:t>Major </a:t>
            </a:r>
            <a:r>
              <a:rPr lang="en-US" sz="2000" dirty="0" smtClean="0"/>
              <a:t>projects and equipment valued over $2 million would be submitted to RHD’s on a project-specific basis.</a:t>
            </a:r>
          </a:p>
          <a:p>
            <a:pPr lvl="1"/>
            <a:endParaRPr lang="en-US" sz="400" dirty="0" smtClean="0"/>
          </a:p>
          <a:p>
            <a:pPr lvl="1"/>
            <a:r>
              <a:rPr lang="en-US" sz="2000" dirty="0" smtClean="0"/>
              <a:t>These </a:t>
            </a:r>
            <a:r>
              <a:rPr lang="en-US" sz="2000" dirty="0" smtClean="0"/>
              <a:t>are longer term projects and would be part of the overall HA capital plan outlined to RHD’s annually.</a:t>
            </a:r>
          </a:p>
        </p:txBody>
      </p:sp>
      <p:sp>
        <p:nvSpPr>
          <p:cNvPr id="7" name="TextBox 6"/>
          <p:cNvSpPr txBox="1"/>
          <p:nvPr/>
        </p:nvSpPr>
        <p:spPr>
          <a:xfrm rot="1881013">
            <a:off x="6837721" y="840430"/>
            <a:ext cx="23583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tencil" pitchFamily="82" charset="0"/>
              </a:rPr>
              <a:t>95% complete</a:t>
            </a:r>
            <a:endParaRPr lang="en-CA" sz="24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9748-2F9C-49DC-B59B-2952E43D45DC}" type="slidenum">
              <a:rPr lang="en-CA"/>
              <a:pPr/>
              <a:t>9</a:t>
            </a:fld>
            <a:endParaRPr lang="en-CA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  <a:noFill/>
        </p:spPr>
        <p:txBody>
          <a:bodyPr/>
          <a:lstStyle/>
          <a:p>
            <a:pPr algn="ctr" eaLnBrk="1" hangingPunct="1"/>
            <a:r>
              <a:rPr lang="en-CA" sz="3200" b="1" dirty="0" smtClean="0">
                <a:solidFill>
                  <a:schemeClr val="tx1"/>
                </a:solidFill>
              </a:rPr>
              <a:t>RHD COST SHARING REVIEW UPDATE</a:t>
            </a:r>
            <a:r>
              <a:rPr lang="en-CA" sz="4600" dirty="0" smtClean="0"/>
              <a:t> </a:t>
            </a:r>
            <a:br>
              <a:rPr lang="en-CA" sz="4600" dirty="0" smtClean="0"/>
            </a:br>
            <a:endParaRPr lang="en-CA" sz="4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r>
              <a:rPr lang="en-US" dirty="0" smtClean="0"/>
              <a:t>#3 	</a:t>
            </a:r>
            <a:r>
              <a:rPr lang="en-US" dirty="0" smtClean="0"/>
              <a:t>HA’s </a:t>
            </a:r>
            <a:r>
              <a:rPr lang="en-US" dirty="0" smtClean="0"/>
              <a:t>to draft capital plans and identify which initiatives it intends to support using the RHD fixed share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2492896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CA" sz="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RHD contributions are voluntary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HA’s typically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40% </a:t>
            </a:r>
            <a:r>
              <a:rPr lang="en-CA" sz="2000" kern="0" dirty="0" smtClean="0">
                <a:latin typeface="+mn-lt"/>
                <a:cs typeface="+mn-cs"/>
              </a:rPr>
              <a:t>of capital cost for calculating the RHD share,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RHD’s can provide less – or more – than 40%.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HA’s to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modify their capital plan in light of funding share changes.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CA" sz="800" kern="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CA" sz="2000" kern="0" dirty="0" smtClean="0"/>
              <a:t>HA’s </a:t>
            </a:r>
            <a:r>
              <a:rPr lang="en-CA" sz="2000" kern="0" dirty="0" smtClean="0"/>
              <a:t>develop long term capital priorities based on regional health needs and other government initiatives, prepare capital budgets/reports, and acquire, construct and maintain capital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CA" sz="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CA" sz="20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CA" sz="40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950</TotalTime>
  <Words>1017</Words>
  <Application>Microsoft Office PowerPoint</Application>
  <PresentationFormat>On-screen Show (4:3)</PresentationFormat>
  <Paragraphs>297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Edge</vt:lpstr>
      <vt:lpstr>Worksheet</vt:lpstr>
      <vt:lpstr>Acrobat Document</vt:lpstr>
      <vt:lpstr>Adobe Acrobat Document</vt:lpstr>
      <vt:lpstr>RHD Cost Sharing Review  Update 2011 UBCM Convention</vt:lpstr>
      <vt:lpstr>Terminology</vt:lpstr>
      <vt:lpstr>RHD COST SHARING REVIEW UPDATE </vt:lpstr>
      <vt:lpstr>RHD COST SHARING REVIEW UPDATE </vt:lpstr>
      <vt:lpstr>Slide 5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Slide 15</vt:lpstr>
      <vt:lpstr>Slide 16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  </vt:lpstr>
      <vt:lpstr>RHD COST SHARING REVIEW UPDATE</vt:lpstr>
    </vt:vector>
  </TitlesOfParts>
  <Company>Province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RHD Cost Sharing Review  Update 2009 UBCM Convention</dc:title>
  <dc:creator>Maurice  Rachwalski</dc:creator>
  <cp:lastModifiedBy>KEBREWST</cp:lastModifiedBy>
  <cp:revision>78</cp:revision>
  <dcterms:created xsi:type="dcterms:W3CDTF">2010-09-15T18:34:45Z</dcterms:created>
  <dcterms:modified xsi:type="dcterms:W3CDTF">2011-09-26T18:23:27Z</dcterms:modified>
</cp:coreProperties>
</file>