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7" r:id="rId4"/>
    <p:sldId id="275" r:id="rId5"/>
    <p:sldId id="278" r:id="rId6"/>
    <p:sldId id="279" r:id="rId7"/>
    <p:sldId id="274" r:id="rId8"/>
    <p:sldId id="273" r:id="rId9"/>
    <p:sldId id="276" r:id="rId10"/>
    <p:sldId id="277" r:id="rId11"/>
    <p:sldId id="280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9EF588-7227-4916-BF17-A6DEEB2390F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EDE90A-3E39-4D95-918D-25C170956BB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DD273-4946-490A-B395-073FC759751F}" type="slidenum">
              <a:rPr lang="en-CA"/>
              <a:pPr/>
              <a:t>1</a:t>
            </a:fld>
            <a:endParaRPr lang="en-CA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A1528-D899-44A0-90FD-705BF2BE6388}" type="slidenum">
              <a:rPr lang="en-CA"/>
              <a:pPr/>
              <a:t>10</a:t>
            </a:fld>
            <a:endParaRPr lang="en-CA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-110" charset="0"/>
              <a:cs typeface="Arial" pitchFamily="-110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0" charset="0"/>
              <a:cs typeface="Arial" pitchFamily="-110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-110" charset="2"/>
              <a:buNone/>
              <a:defRPr sz="28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1DC3D-736F-4410-8CAF-EDC593F4E41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FA24E-6E1E-4FD1-A9BD-B7923382148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C4366-458E-4D16-8DB4-F51EC7351C5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0B42F-2044-4E50-A787-64EFDC0BD5C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B19A-80D1-496A-B579-7D0837936F1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3219C-F985-46A3-B922-F397B90DBE9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33EE1-3D4C-4AD3-B117-7124C3944E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B2E76-602A-4684-8947-2CD82EA0833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33003-AEA8-4039-A963-B6BF1160898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7DEDC-3EBC-4C0B-BCF8-6646D859D17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00394-276B-4216-882F-DC7B565835D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400" b="1">
                <a:latin typeface="+mj-lt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r>
              <a:rPr lang="en-CA"/>
              <a:t>DRAFT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C69649B6-921E-4DDA-8CF7-DF4EA5FFEC0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24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-110" charset="0"/>
              <a:cs typeface="Arial" pitchFamily="-110" charset="0"/>
            </a:endParaRP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0" charset="0"/>
              <a:cs typeface="Arial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-110" charset="0"/>
          <a:ea typeface="Arial" pitchFamily="-110" charset="0"/>
          <a:cs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A8799C8-689E-4CEB-8A8D-0D953E173B6B}" type="slidenum">
              <a:rPr lang="en-CA"/>
              <a:pPr/>
              <a:t>1</a:t>
            </a:fld>
            <a:endParaRPr lang="en-CA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CA" b="1" dirty="0" smtClean="0"/>
              <a:t>RHD Cost Sharing Review </a:t>
            </a:r>
            <a:br>
              <a:rPr lang="en-CA" b="1" dirty="0" smtClean="0"/>
            </a:br>
            <a:r>
              <a:rPr lang="en-CA" b="1" dirty="0" smtClean="0"/>
              <a:t>Update</a:t>
            </a:r>
            <a:br>
              <a:rPr lang="en-CA" b="1" dirty="0" smtClean="0"/>
            </a:br>
            <a:r>
              <a:rPr lang="en-CA" b="1" dirty="0" smtClean="0"/>
              <a:t>2010 UBCM Convention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343400"/>
            <a:ext cx="7781925" cy="9572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CA" sz="2200" dirty="0" smtClean="0"/>
              <a:t>Presented by RHD Cost Review Working Group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CA" sz="2200" dirty="0" smtClean="0"/>
              <a:t>September 27,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AD23-7DD0-4FD0-810B-6E29BB19558F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1663" cy="536575"/>
          </a:xfrm>
        </p:spPr>
        <p:txBody>
          <a:bodyPr/>
          <a:lstStyle/>
          <a:p>
            <a:r>
              <a:rPr lang="en-CA" sz="3200" b="1" dirty="0" smtClean="0"/>
              <a:t>RHD COST SHARING REVIEW UPDATE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6025"/>
            <a:ext cx="8424862" cy="4518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dirty="0"/>
              <a:t>Other Issues for Future Consideration </a:t>
            </a:r>
          </a:p>
          <a:p>
            <a:pPr lvl="1">
              <a:buFont typeface="Wingdings" pitchFamily="2" charset="2"/>
              <a:buNone/>
            </a:pPr>
            <a:endParaRPr lang="en-CA" sz="1000" b="1" dirty="0"/>
          </a:p>
          <a:p>
            <a:pPr lvl="1">
              <a:buFont typeface="Wingdings" pitchFamily="2" charset="2"/>
              <a:buChar char="ü"/>
            </a:pPr>
            <a:r>
              <a:rPr lang="en-CA" sz="2400" dirty="0"/>
              <a:t>Health services capital funding in Metro Vancouver RD</a:t>
            </a:r>
          </a:p>
          <a:p>
            <a:pPr lvl="1">
              <a:buFont typeface="Wingdings" pitchFamily="2" charset="2"/>
              <a:buChar char="ü"/>
            </a:pPr>
            <a:r>
              <a:rPr lang="en-CA" sz="2400" dirty="0"/>
              <a:t>Taxation variation from RHD-to-RHD</a:t>
            </a:r>
          </a:p>
          <a:p>
            <a:pPr lvl="1">
              <a:buFont typeface="Wingdings" pitchFamily="2" charset="2"/>
              <a:buChar char="ü"/>
            </a:pPr>
            <a:r>
              <a:rPr lang="en-CA" sz="2400" dirty="0"/>
              <a:t>Affordability of funding 40% share in some </a:t>
            </a:r>
            <a:r>
              <a:rPr lang="en-CA" sz="2400" dirty="0" smtClean="0"/>
              <a:t>RHDs</a:t>
            </a:r>
            <a:endParaRPr lang="en-CA" sz="2400" dirty="0"/>
          </a:p>
          <a:p>
            <a:pPr lvl="1">
              <a:buFont typeface="Wingdings" pitchFamily="2" charset="2"/>
              <a:buChar char="ü"/>
            </a:pPr>
            <a:r>
              <a:rPr lang="en-CA" sz="2400" dirty="0"/>
              <a:t>Sharing of capital projects in RHDs with large First Nation populations</a:t>
            </a:r>
          </a:p>
          <a:p>
            <a:pPr lvl="1">
              <a:buFont typeface="Wingdings" pitchFamily="2" charset="2"/>
              <a:buChar char="ü"/>
            </a:pPr>
            <a:r>
              <a:rPr lang="en-CA" sz="2400" dirty="0"/>
              <a:t>Clarity regarding role and mandate of Ministry of Finance in capital planning and oversight</a:t>
            </a:r>
          </a:p>
          <a:p>
            <a:pPr lvl="1">
              <a:buFont typeface="Wingdings" pitchFamily="2" charset="2"/>
              <a:buChar char="ü"/>
            </a:pPr>
            <a:r>
              <a:rPr lang="en-CA" sz="2400" dirty="0"/>
              <a:t>Long term role of RHDs in health capital funding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8643-8AB4-4D3E-B61C-1E1CBF066EEF}" type="slidenum">
              <a:rPr lang="en-CA"/>
              <a:pPr/>
              <a:t>11</a:t>
            </a:fld>
            <a:endParaRPr lang="en-CA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CA" sz="3200" dirty="0" smtClean="0"/>
              <a:t>Comments and Questions? </a:t>
            </a:r>
          </a:p>
          <a:p>
            <a:pPr algn="ctr" eaLnBrk="1" hangingPunct="1">
              <a:buFont typeface="Wingdings" pitchFamily="2" charset="2"/>
              <a:buNone/>
            </a:pPr>
            <a:endParaRPr lang="en-CA" sz="3200" dirty="0" smtClean="0"/>
          </a:p>
          <a:p>
            <a:pPr algn="ctr" eaLnBrk="1" hangingPunct="1">
              <a:buFont typeface="Wingdings" pitchFamily="2" charset="2"/>
              <a:buNone/>
            </a:pPr>
            <a:endParaRPr lang="en-CA" sz="32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CA" sz="2400" b="1" dirty="0" smtClean="0"/>
              <a:t>For updates and reports: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/>
              <a:t>http://www.ubcm.ca/EN/main/resolutions/policy-areas/healthy-communities.html</a:t>
            </a:r>
            <a:endParaRPr lang="en-CA" sz="2400" dirty="0" smtClean="0"/>
          </a:p>
          <a:p>
            <a:pPr algn="ctr" eaLnBrk="1" hangingPunct="1">
              <a:buFont typeface="Wingdings" pitchFamily="2" charset="2"/>
              <a:buNone/>
            </a:pPr>
            <a:endParaRPr lang="en-CA" sz="3900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74700"/>
          </a:xfrm>
          <a:noFill/>
        </p:spPr>
        <p:txBody>
          <a:bodyPr/>
          <a:lstStyle/>
          <a:p>
            <a:r>
              <a:rPr lang="en-CA" sz="3200" b="1" dirty="0" smtClean="0"/>
              <a:t>RHD COST SHARING REVIEW UPDATE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C00F-BD3C-4575-AC02-5C97A5B1C22C}" type="slidenum">
              <a:rPr lang="en-CA"/>
              <a:pPr/>
              <a:t>2</a:t>
            </a:fld>
            <a:endParaRPr lang="en-CA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720725"/>
          </a:xfrm>
        </p:spPr>
        <p:txBody>
          <a:bodyPr/>
          <a:lstStyle/>
          <a:p>
            <a:pPr algn="ctr" eaLnBrk="1" hangingPunct="1"/>
            <a:r>
              <a:rPr lang="en-CA" sz="3200" b="1" dirty="0" smtClean="0"/>
              <a:t>RHD COST SHARING REVIEW UPDATE</a:t>
            </a:r>
            <a:br>
              <a:rPr lang="en-CA" sz="3200" b="1" dirty="0" smtClean="0"/>
            </a:br>
            <a:endParaRPr lang="en-CA" sz="3200" b="1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8086725" cy="44294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dirty="0" smtClean="0"/>
              <a:t> Background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CA" sz="1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CA" sz="2400" dirty="0" smtClean="0"/>
              <a:t>2008 report reviewed status of implementation of recommendations of the 2003 RHD Cost Sharing Review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CA" sz="2400" dirty="0" smtClean="0"/>
              <a:t>Working group established in June 2009 and composed of UBCM, RHD, </a:t>
            </a:r>
            <a:r>
              <a:rPr lang="en-CA" sz="2400" dirty="0" err="1" smtClean="0"/>
              <a:t>MoHS</a:t>
            </a:r>
            <a:r>
              <a:rPr lang="en-CA" sz="2400" dirty="0" smtClean="0"/>
              <a:t> and HA representatives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CA" sz="2400" dirty="0" smtClean="0"/>
              <a:t>Presented update at 2009 Convention in Vancouver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CA" sz="2400" dirty="0" smtClean="0"/>
              <a:t>Updates and reports posted on UBCM Healthy Communities Committee webpage</a:t>
            </a:r>
          </a:p>
          <a:p>
            <a:pPr lvl="1" eaLnBrk="1" hangingPunct="1">
              <a:lnSpc>
                <a:spcPct val="90000"/>
              </a:lnSpc>
            </a:pPr>
            <a:endParaRPr lang="en-CA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CA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748-2F9C-49DC-B59B-2952E43D45DC}" type="slidenum">
              <a:rPr lang="en-CA"/>
              <a:pPr/>
              <a:t>3</a:t>
            </a:fld>
            <a:endParaRPr lang="en-CA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4321175"/>
          </a:xfrm>
        </p:spPr>
        <p:txBody>
          <a:bodyPr/>
          <a:lstStyle/>
          <a:p>
            <a:pPr eaLnBrk="1" hangingPunct="1"/>
            <a:r>
              <a:rPr lang="en-CA" sz="2400" dirty="0" smtClean="0"/>
              <a:t> </a:t>
            </a:r>
            <a:r>
              <a:rPr lang="en-CA" dirty="0" smtClean="0"/>
              <a:t>Committee Work on Recommendations (Sept 2009 – Sept 2010)</a:t>
            </a:r>
          </a:p>
          <a:p>
            <a:pPr eaLnBrk="1" hangingPunct="1"/>
            <a:endParaRPr lang="en-CA" dirty="0" smtClean="0"/>
          </a:p>
          <a:p>
            <a:pPr marL="628650" lvl="1" indent="-284163" eaLnBrk="1" hangingPunct="1">
              <a:buFont typeface="Wingdings" pitchFamily="2" charset="2"/>
              <a:buChar char="ü"/>
            </a:pPr>
            <a:r>
              <a:rPr lang="en-CA" dirty="0" smtClean="0"/>
              <a:t>Recommendation 1: Capital Planning Horizon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en-CA" dirty="0" smtClean="0"/>
              <a:t>Recommendation 5: Educational Materials on P3s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9600"/>
          </a:xfrm>
          <a:noFill/>
        </p:spPr>
        <p:txBody>
          <a:bodyPr/>
          <a:lstStyle/>
          <a:p>
            <a:pPr algn="ctr" eaLnBrk="1" hangingPunct="1"/>
            <a:r>
              <a:rPr lang="en-CA" sz="3200" b="1" dirty="0" smtClean="0"/>
              <a:t>RHD COST SHARING REVIEW UPDATE</a:t>
            </a:r>
            <a:r>
              <a:rPr lang="en-CA" sz="4600" dirty="0" smtClean="0"/>
              <a:t> </a:t>
            </a:r>
            <a:br>
              <a:rPr lang="en-CA" sz="4600" dirty="0" smtClean="0"/>
            </a:br>
            <a:endParaRPr lang="en-CA" sz="46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Planning Horizons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Ministry is striving to develop a regular capital planning and funding cycle that works for:</a:t>
            </a:r>
          </a:p>
          <a:p>
            <a:pPr lvl="1"/>
            <a:r>
              <a:rPr lang="en-US" dirty="0" smtClean="0"/>
              <a:t>Health authorities</a:t>
            </a:r>
          </a:p>
          <a:p>
            <a:pPr lvl="1"/>
            <a:r>
              <a:rPr lang="en-US" dirty="0" smtClean="0"/>
              <a:t>Regional Hospital Districts</a:t>
            </a:r>
          </a:p>
          <a:p>
            <a:pPr lvl="1"/>
            <a:r>
              <a:rPr lang="en-US" dirty="0" smtClean="0"/>
              <a:t>Ministry of Health Services</a:t>
            </a:r>
          </a:p>
          <a:p>
            <a:r>
              <a:rPr lang="en-US" dirty="0" smtClean="0"/>
              <a:t>Capital planning cycle is influenced by: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Government’s capital planning cycle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Availability of provincial capital funding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Availability of RHD capital funding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9039-53D4-4ECD-8D9A-740204313571}" type="slidenum">
              <a:rPr lang="en-CA"/>
              <a:pPr/>
              <a:t>4</a:t>
            </a:fld>
            <a:endParaRPr lang="en-C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Planning Horizons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30725"/>
          </a:xfrm>
        </p:spPr>
        <p:txBody>
          <a:bodyPr/>
          <a:lstStyle/>
          <a:p>
            <a:r>
              <a:rPr lang="en-US" dirty="0" smtClean="0"/>
              <a:t>Since 2008:</a:t>
            </a:r>
          </a:p>
          <a:p>
            <a:pPr lvl="1">
              <a:buFont typeface="Wingdings" pitchFamily="2" charset="2"/>
              <a:buChar char="ü"/>
            </a:pPr>
            <a:endParaRPr lang="en-US" sz="1000" dirty="0" smtClean="0"/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3 year capital plan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 smtClean="0"/>
              <a:t>MoHS</a:t>
            </a:r>
            <a:r>
              <a:rPr lang="en-US" sz="2400" dirty="0" smtClean="0"/>
              <a:t> and HAs are aware of capital requirements for health infrastructure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Economic downturn has impacted capital funding resources which in turn, impacts capital funding supply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Availability of provincial capital funding impacts the timing of projects which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impacts when RHDs will be asked for capital funding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Impacts when RHDs can provide capital funding</a:t>
            </a:r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B42F-2044-4E50-A787-64EFDC0BD5CC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Planning Horizons</a:t>
            </a:r>
            <a:endParaRPr lang="en-CA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/>
          <a:lstStyle/>
          <a:p>
            <a:r>
              <a:rPr lang="en-US" dirty="0" smtClean="0"/>
              <a:t>2010 and onwards:</a:t>
            </a:r>
          </a:p>
          <a:p>
            <a:pPr lvl="1">
              <a:buFont typeface="Wingdings" pitchFamily="2" charset="2"/>
              <a:buChar char="ü"/>
            </a:pPr>
            <a:endParaRPr lang="en-US" sz="1000" dirty="0" smtClean="0"/>
          </a:p>
          <a:p>
            <a:pPr lvl="1">
              <a:buFont typeface="Wingdings" pitchFamily="2" charset="2"/>
              <a:buChar char="ü"/>
            </a:pPr>
            <a:r>
              <a:rPr lang="en-US" sz="2400" dirty="0" err="1" smtClean="0"/>
              <a:t>MoHS</a:t>
            </a:r>
            <a:r>
              <a:rPr lang="en-US" sz="2400" dirty="0" smtClean="0"/>
              <a:t> is developing a medium-term capital plan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4 year plan and forecast funding for up to 6 years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Intended to be a rolling plan (year-upon-year)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New provincial funding unlikely to be confirmed until late 2010/early 2011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Provincial capital budget cycle continues to be a challenge coordinating with RHD budget cycle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 smtClean="0"/>
              <a:t>MoHS</a:t>
            </a:r>
            <a:r>
              <a:rPr lang="en-US" sz="2400" dirty="0" smtClean="0"/>
              <a:t> will inform HA’s of available capital funding for future years as soon as possible – and in turn, RHD’s can be advised.</a:t>
            </a:r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B42F-2044-4E50-A787-64EFDC0BD5CC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Private Partnerships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7C59-E7AB-42F7-949F-AB5EE9B3186D}" type="slidenum">
              <a:rPr lang="en-CA"/>
              <a:pPr/>
              <a:t>7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2780928"/>
            <a:ext cx="5283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/>
              <a:t>See separate presentation</a:t>
            </a:r>
            <a:endParaRPr lang="en-CA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6156960"/>
        </p:xfrm>
        <a:graphic>
          <a:graphicData uri="http://schemas.openxmlformats.org/drawingml/2006/table">
            <a:tbl>
              <a:tblPr/>
              <a:tblGrid>
                <a:gridCol w="609600"/>
                <a:gridCol w="4648200"/>
                <a:gridCol w="3886200"/>
              </a:tblGrid>
              <a:tr h="32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Recommendation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long range capital plans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Ongoing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Define fixed funding amounts (RHD,HA)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Working Group reviewing draft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draft capital plans (HA)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Moved to 2010/2011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workplan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Update/confirm definition of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Being assessed through Capital Assessment Management Framework review, Office of Comptroller General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P3 educational materials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Nearing Completion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Clarify principles &amp; mechanisms to improve communication (MoHS, RHD, HA)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Moved to 2010/2011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workplan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process to ensure regular meetings between HAs + RHDs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Moved to 2010/2011 workplan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Schedule semi-annual meetings btw RHD + HAs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Moved to 2010/2011 workplan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Define mechanisms for ad hoc updates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Moved to 2010/2011 workplan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Share templates + tools to improve communication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Moved to 2010/2011 workplan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Update legislation to reflect new definition of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Pending outcome of Recommendation #4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MoHS to lead implementation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Ongoing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UBCM to monitor implementation progress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Ongoing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E0ED0-93CC-4814-84E7-EB5F4114A338}" type="slidenum">
              <a:rPr lang="en-CA"/>
              <a:pPr/>
              <a:t>8</a:t>
            </a:fld>
            <a:endParaRPr lang="en-CA"/>
          </a:p>
        </p:txBody>
      </p:sp>
      <p:sp>
        <p:nvSpPr>
          <p:cNvPr id="21569" name="Rectangle 7"/>
          <p:cNvSpPr>
            <a:spLocks noChangeArrowheads="1"/>
          </p:cNvSpPr>
          <p:nvPr/>
        </p:nvSpPr>
        <p:spPr bwMode="auto">
          <a:xfrm>
            <a:off x="381000" y="188640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C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 Plan Update 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 dirty="0" smtClean="0"/>
              <a:t>RHD COST SHARING REVIEW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2531"/>
            <a:ext cx="8229600" cy="4530725"/>
          </a:xfrm>
        </p:spPr>
        <p:txBody>
          <a:bodyPr/>
          <a:lstStyle/>
          <a:p>
            <a:r>
              <a:rPr lang="en-CA" dirty="0" smtClean="0"/>
              <a:t>Work Plan for Next 12 Months</a:t>
            </a:r>
          </a:p>
          <a:p>
            <a:pPr lvl="1">
              <a:buFont typeface="Wingdings" pitchFamily="2" charset="2"/>
              <a:buChar char="ü"/>
            </a:pPr>
            <a:endParaRPr lang="en-CA" sz="1000" dirty="0" smtClean="0"/>
          </a:p>
          <a:p>
            <a:pPr lvl="1">
              <a:buFont typeface="Wingdings" pitchFamily="2" charset="2"/>
              <a:buChar char="ü"/>
            </a:pPr>
            <a:r>
              <a:rPr lang="en-CA" dirty="0" smtClean="0"/>
              <a:t>Completions of Recommendations 1 and 5</a:t>
            </a:r>
          </a:p>
          <a:p>
            <a:pPr lvl="1">
              <a:buFont typeface="Wingdings" pitchFamily="2" charset="2"/>
              <a:buChar char="ü"/>
            </a:pPr>
            <a:r>
              <a:rPr lang="en-CA" dirty="0" smtClean="0"/>
              <a:t>Updating Recommendations 4 and 11 pending outcome of CAMF review by Govt</a:t>
            </a:r>
          </a:p>
          <a:p>
            <a:pPr lvl="1">
              <a:buFont typeface="Wingdings" pitchFamily="2" charset="2"/>
              <a:buChar char="ü"/>
            </a:pPr>
            <a:r>
              <a:rPr lang="en-CA" dirty="0" smtClean="0"/>
              <a:t>Continuing to work on Recommendations 2, 6, 7, 8, 9, and 10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B42F-2044-4E50-A787-64EFDC0BD5CC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r>
              <a:rPr lang="en-CA" dirty="0" smtClean="0"/>
              <a:t>2010-09-27</a:t>
            </a:r>
            <a:endParaRPr lang="en-CA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580</TotalTime>
  <Words>709</Words>
  <Application>Microsoft Macintosh PowerPoint</Application>
  <PresentationFormat>On-screen Show (4:3)</PresentationFormat>
  <Paragraphs>132</Paragraphs>
  <Slides>11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RHD Cost Sharing Review  Update 2010 UBCM Convention</vt:lpstr>
      <vt:lpstr>RHD COST SHARING REVIEW UPDATE </vt:lpstr>
      <vt:lpstr>RHD COST SHARING REVIEW UPDATE  </vt:lpstr>
      <vt:lpstr>Capital Planning Horizons</vt:lpstr>
      <vt:lpstr>Capital Planning Horizons</vt:lpstr>
      <vt:lpstr>Capital Planning Horizons</vt:lpstr>
      <vt:lpstr>Public Private Partnerships </vt:lpstr>
      <vt:lpstr>Slide 8</vt:lpstr>
      <vt:lpstr>RHD COST SHARING REVIEW UPDATE</vt:lpstr>
      <vt:lpstr>RHD COST SHARING REVIEW UPDATE</vt:lpstr>
      <vt:lpstr>RHD COST SHARING REVIEW UPDATE</vt:lpstr>
    </vt:vector>
  </TitlesOfParts>
  <Company>Province of British Columbia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RHD Cost Sharing Review  Update 2009 UBCM Convention</dc:title>
  <dc:creator>Maurice  Rachwalski</dc:creator>
  <cp:lastModifiedBy>Marylyn Chiang</cp:lastModifiedBy>
  <cp:revision>45</cp:revision>
  <dcterms:created xsi:type="dcterms:W3CDTF">2010-11-12T18:49:50Z</dcterms:created>
  <dcterms:modified xsi:type="dcterms:W3CDTF">2010-11-12T19:11:35Z</dcterms:modified>
</cp:coreProperties>
</file>