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presProps.xml" ContentType="application/vnd.openxmlformats-officedocument.presentationml.presProps+xml"/>
  <Default Extension="jpeg" ContentType="image/jpeg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Masters/slideMaster1.xml" ContentType="application/vnd.openxmlformats-officedocument.presentationml.slideMaster+xml"/>
  <Override PartName="/ppt/viewProps.xml" ContentType="application/vnd.openxmlformats-officedocument.presentationml.viewProps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75" r:id="rId1"/>
  </p:sldMasterIdLst>
  <p:notesMasterIdLst>
    <p:notesMasterId r:id="rId13"/>
  </p:notesMasterIdLst>
  <p:handoutMasterIdLst>
    <p:handoutMasterId r:id="rId14"/>
  </p:handoutMasterIdLst>
  <p:sldIdLst>
    <p:sldId id="257" r:id="rId2"/>
    <p:sldId id="258" r:id="rId3"/>
    <p:sldId id="267" r:id="rId4"/>
    <p:sldId id="275" r:id="rId5"/>
    <p:sldId id="278" r:id="rId6"/>
    <p:sldId id="279" r:id="rId7"/>
    <p:sldId id="274" r:id="rId8"/>
    <p:sldId id="273" r:id="rId9"/>
    <p:sldId id="276" r:id="rId10"/>
    <p:sldId id="277" r:id="rId11"/>
    <p:sldId id="280" r:id="rId12"/>
  </p:sldIdLst>
  <p:sldSz cx="9144000" cy="6858000" type="screen4x3"/>
  <p:notesSz cx="6858000" cy="9144000"/>
  <p:defaultTextStyle>
    <a:defPPr>
      <a:defRPr lang="en-C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48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4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slide" Target="slides/slide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6" Type="http://schemas.openxmlformats.org/officeDocument/2006/relationships/presProps" Target="presProps.xml"/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5" Type="http://schemas.openxmlformats.org/officeDocument/2006/relationships/slide" Target="slides/slide4.xml"/><Relationship Id="rId15" Type="http://schemas.openxmlformats.org/officeDocument/2006/relationships/printerSettings" Target="printerSettings/printerSettings1.bin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19" Type="http://schemas.openxmlformats.org/officeDocument/2006/relationships/tableStyles" Target="tableStyles.xml"/><Relationship Id="rId2" Type="http://schemas.openxmlformats.org/officeDocument/2006/relationships/slide" Target="slides/slide1.xml"/><Relationship Id="rId9" Type="http://schemas.openxmlformats.org/officeDocument/2006/relationships/slide" Target="slides/slide8.xml"/><Relationship Id="rId3" Type="http://schemas.openxmlformats.org/officeDocument/2006/relationships/slide" Target="slides/slide2.xml"/><Relationship Id="rId18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0" charset="0"/>
                <a:ea typeface="Arial" pitchFamily="-110" charset="0"/>
                <a:cs typeface="Arial" pitchFamily="-110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0" charset="0"/>
                <a:ea typeface="Arial" pitchFamily="-110" charset="0"/>
                <a:cs typeface="Arial" pitchFamily="-110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0" charset="0"/>
                <a:ea typeface="Arial" pitchFamily="-110" charset="0"/>
                <a:cs typeface="Arial" pitchFamily="-110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29EF588-7227-4916-BF17-A6DEEB2390F0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0" charset="0"/>
                <a:ea typeface="Arial" pitchFamily="-110" charset="0"/>
                <a:cs typeface="Arial" pitchFamily="-110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0" charset="0"/>
                <a:ea typeface="Arial" pitchFamily="-110" charset="0"/>
                <a:cs typeface="Arial" pitchFamily="-110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-110" charset="0"/>
                <a:ea typeface="Arial" pitchFamily="-110" charset="0"/>
                <a:cs typeface="Arial" pitchFamily="-110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CEDE90A-3E39-4D95-918D-25C170956BBC}" type="slidenum">
              <a:rPr lang="en-CA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Arial" pitchFamily="-110" charset="0"/>
        <a:cs typeface="Arial" pitchFamily="-110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Arial" pitchFamily="-110" charset="0"/>
        <a:cs typeface="Arial" pitchFamily="-110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Arial" pitchFamily="-110" charset="0"/>
        <a:cs typeface="Arial" pitchFamily="-110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Arial" pitchFamily="-110" charset="0"/>
        <a:cs typeface="Arial" pitchFamily="-110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-110" charset="0"/>
        <a:ea typeface="Arial" pitchFamily="-110" charset="0"/>
        <a:cs typeface="Arial" pitchFamily="-110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DD273-4946-490A-B395-073FC759751F}" type="slidenum">
              <a:rPr lang="en-CA"/>
              <a:pPr/>
              <a:t>1</a:t>
            </a:fld>
            <a:endParaRPr lang="en-CA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3A1528-D899-44A0-90FD-705BF2BE6388}" type="slidenum">
              <a:rPr lang="en-CA"/>
              <a:pPr/>
              <a:t>10</a:t>
            </a:fld>
            <a:endParaRPr lang="en-CA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pitchFamily="-110" charset="0"/>
              <a:cs typeface="Arial" pitchFamily="-110" charset="0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-110" charset="0"/>
              <a:cs typeface="Arial" pitchFamily="-110" charset="0"/>
            </a:endParaRPr>
          </a:p>
        </p:txBody>
      </p:sp>
      <p:sp>
        <p:nvSpPr>
          <p:cNvPr id="6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CA"/>
              <a:t>Click to edit Master title style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-110" charset="2"/>
              <a:buNone/>
              <a:defRPr sz="2800"/>
            </a:lvl1pPr>
          </a:lstStyle>
          <a:p>
            <a:r>
              <a:rPr lang="en-CA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DRAFT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1DC3D-736F-4410-8CAF-EDC593F4E414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DRAFT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6CFA24E-6E1E-4FD1-A9BD-B7923382148F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DRAFT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3C4366-458E-4D16-8DB4-F51EC7351C59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DRAFT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80B42F-2044-4E50-A787-64EFDC0BD5CC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DRAFT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95B19A-80D1-496A-B579-7D0837936F1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DRAFT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23219C-F985-46A3-B922-F397B90DBE9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DRAFT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A33EE1-3D4C-4AD3-B117-7124C3944E63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DRAFT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DB2E76-602A-4684-8947-2CD82EA08330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DRAFT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433003-AEA8-4039-A963-B6BF11608985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DRAFT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77DEDC-3EBC-4C0B-BCF8-6646D859D178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DRAFT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EA00394-276B-4216-882F-DC7B565835D6}" type="slidenum">
              <a:rPr lang="en-CA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</a:p>
        </p:txBody>
      </p:sp>
      <p:sp>
        <p:nvSpPr>
          <p:cNvPr id="6246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  <a:ea typeface="Arial" pitchFamily="-110" charset="0"/>
                <a:cs typeface="Arial" pitchFamily="-110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2400" b="1">
                <a:latin typeface="+mj-lt"/>
                <a:ea typeface="Arial" pitchFamily="-110" charset="0"/>
                <a:cs typeface="Arial" pitchFamily="-110" charset="0"/>
              </a:defRPr>
            </a:lvl1pPr>
          </a:lstStyle>
          <a:p>
            <a:pPr>
              <a:defRPr/>
            </a:pPr>
            <a:r>
              <a:rPr lang="en-CA"/>
              <a:t>DRAFT</a:t>
            </a:r>
          </a:p>
        </p:txBody>
      </p:sp>
      <p:sp>
        <p:nvSpPr>
          <p:cNvPr id="6247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fld id="{C69649B6-921E-4DDA-8CF7-DF4EA5FFEC0E}" type="slidenum">
              <a:rPr lang="en-CA"/>
              <a:pPr/>
              <a:t>‹#›</a:t>
            </a:fld>
            <a:endParaRPr lang="en-CA"/>
          </a:p>
        </p:txBody>
      </p:sp>
      <p:sp>
        <p:nvSpPr>
          <p:cNvPr id="6247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latin typeface="Arial" pitchFamily="-110" charset="0"/>
              <a:cs typeface="Arial" pitchFamily="-110" charset="0"/>
            </a:endParaRPr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Arial" pitchFamily="-110" charset="0"/>
              <a:cs typeface="Arial" pitchFamily="-110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-110" charset="0"/>
          <a:ea typeface="Arial" pitchFamily="-110" charset="0"/>
          <a:cs typeface="Arial" pitchFamily="-110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-110" charset="0"/>
          <a:ea typeface="Arial" pitchFamily="-110" charset="0"/>
          <a:cs typeface="Arial" pitchFamily="-110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-110" charset="0"/>
          <a:ea typeface="Arial" pitchFamily="-110" charset="0"/>
          <a:cs typeface="Arial" pitchFamily="-110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-110" charset="0"/>
          <a:ea typeface="Arial" pitchFamily="-110" charset="0"/>
          <a:cs typeface="Arial" pitchFamily="-110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-110" charset="0"/>
          <a:ea typeface="Arial" pitchFamily="-110" charset="0"/>
          <a:cs typeface="Arial" pitchFamily="-110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-110" charset="0"/>
          <a:ea typeface="Arial" pitchFamily="-110" charset="0"/>
          <a:cs typeface="Arial" pitchFamily="-110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-110" charset="0"/>
          <a:ea typeface="Arial" pitchFamily="-110" charset="0"/>
          <a:cs typeface="Arial" pitchFamily="-110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-110" charset="0"/>
          <a:ea typeface="Arial" pitchFamily="-110" charset="0"/>
          <a:cs typeface="Arial" pitchFamily="-11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ea typeface="+mn-ea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ea typeface="+mn-ea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-110" charset="2"/>
        <a:buChar char="§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6A8799C8-689E-4CEB-8A8D-0D953E173B6B}" type="slidenum">
              <a:rPr lang="en-CA"/>
              <a:pPr/>
              <a:t>1</a:t>
            </a:fld>
            <a:endParaRPr lang="en-CA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 eaLnBrk="1" hangingPunct="1"/>
            <a:r>
              <a:rPr lang="en-CA" b="1" dirty="0" smtClean="0"/>
              <a:t>RHD Cost Sharing Review </a:t>
            </a:r>
            <a:br>
              <a:rPr lang="en-CA" b="1" dirty="0" smtClean="0"/>
            </a:br>
            <a:r>
              <a:rPr lang="en-CA" b="1" dirty="0" smtClean="0"/>
              <a:t>Update</a:t>
            </a:r>
            <a:br>
              <a:rPr lang="en-CA" b="1" dirty="0" smtClean="0"/>
            </a:br>
            <a:r>
              <a:rPr lang="en-CA" b="1" dirty="0" smtClean="0"/>
              <a:t>2010 UBCM Convention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188" y="4343400"/>
            <a:ext cx="7781925" cy="957263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en-CA" sz="2200" dirty="0" smtClean="0"/>
              <a:t>Presented by RHD Cost Review Working Group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CA" sz="2200" dirty="0" smtClean="0"/>
              <a:t>September 27, 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7AD23-7DD0-4FD0-810B-6E29BB19558F}" type="slidenum">
              <a:rPr lang="en-CA" altLang="en-US"/>
              <a:pPr/>
              <a:t>10</a:t>
            </a:fld>
            <a:endParaRPr lang="en-CA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1663" cy="536575"/>
          </a:xfrm>
        </p:spPr>
        <p:txBody>
          <a:bodyPr/>
          <a:lstStyle/>
          <a:p>
            <a:r>
              <a:rPr lang="en-CA" sz="3200" b="1" dirty="0" smtClean="0"/>
              <a:t>RHD COST SHARING REVIEW UPDATE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1216025"/>
            <a:ext cx="8424862" cy="45180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CA" dirty="0"/>
              <a:t>Other Issues for Future Consideration </a:t>
            </a:r>
          </a:p>
          <a:p>
            <a:pPr lvl="1">
              <a:buFont typeface="Wingdings" pitchFamily="2" charset="2"/>
              <a:buNone/>
            </a:pPr>
            <a:endParaRPr lang="en-CA" sz="1000" b="1" dirty="0"/>
          </a:p>
          <a:p>
            <a:pPr lvl="1">
              <a:buFont typeface="Wingdings" pitchFamily="2" charset="2"/>
              <a:buChar char="ü"/>
            </a:pPr>
            <a:r>
              <a:rPr lang="en-CA" sz="2400" dirty="0"/>
              <a:t>Health services capital funding in Metro Vancouver RD</a:t>
            </a:r>
          </a:p>
          <a:p>
            <a:pPr lvl="1">
              <a:buFont typeface="Wingdings" pitchFamily="2" charset="2"/>
              <a:buChar char="ü"/>
            </a:pPr>
            <a:r>
              <a:rPr lang="en-CA" sz="2400" dirty="0"/>
              <a:t>Taxation variation from RHD-to-RHD</a:t>
            </a:r>
          </a:p>
          <a:p>
            <a:pPr lvl="1">
              <a:buFont typeface="Wingdings" pitchFamily="2" charset="2"/>
              <a:buChar char="ü"/>
            </a:pPr>
            <a:r>
              <a:rPr lang="en-CA" sz="2400" dirty="0"/>
              <a:t>Affordability of funding 40% share in some </a:t>
            </a:r>
            <a:r>
              <a:rPr lang="en-CA" sz="2400" dirty="0" smtClean="0"/>
              <a:t>RHDs</a:t>
            </a:r>
            <a:endParaRPr lang="en-CA" sz="2400" dirty="0"/>
          </a:p>
          <a:p>
            <a:pPr lvl="1">
              <a:buFont typeface="Wingdings" pitchFamily="2" charset="2"/>
              <a:buChar char="ü"/>
            </a:pPr>
            <a:r>
              <a:rPr lang="en-CA" sz="2400" dirty="0"/>
              <a:t>Sharing of capital projects in RHDs with large First Nation populations</a:t>
            </a:r>
          </a:p>
          <a:p>
            <a:pPr lvl="1">
              <a:buFont typeface="Wingdings" pitchFamily="2" charset="2"/>
              <a:buChar char="ü"/>
            </a:pPr>
            <a:r>
              <a:rPr lang="en-CA" sz="2400" dirty="0"/>
              <a:t>Clarity regarding role and mandate of Ministry of Finance in capital planning and oversight</a:t>
            </a:r>
          </a:p>
          <a:p>
            <a:pPr lvl="1">
              <a:buFont typeface="Wingdings" pitchFamily="2" charset="2"/>
              <a:buChar char="ü"/>
            </a:pPr>
            <a:r>
              <a:rPr lang="en-CA" sz="2400" dirty="0"/>
              <a:t>Long term role of RHDs in health capital funding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r>
              <a:rPr lang="en-CA" dirty="0" smtClean="0"/>
              <a:t>2010-09-27</a:t>
            </a:r>
            <a:endParaRPr lang="en-CA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F28643-8AB4-4D3E-B61C-1E1CBF066EEF}" type="slidenum">
              <a:rPr lang="en-CA"/>
              <a:pPr/>
              <a:t>11</a:t>
            </a:fld>
            <a:endParaRPr lang="en-CA"/>
          </a:p>
        </p:txBody>
      </p:sp>
      <p:sp>
        <p:nvSpPr>
          <p:cNvPr id="22532" name="Rectangle 2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CA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CA" sz="3200" dirty="0" smtClean="0"/>
              <a:t>Comments and Questions? </a:t>
            </a:r>
          </a:p>
          <a:p>
            <a:pPr algn="ctr" eaLnBrk="1" hangingPunct="1">
              <a:buFont typeface="Wingdings" pitchFamily="2" charset="2"/>
              <a:buNone/>
            </a:pPr>
            <a:endParaRPr lang="en-CA" sz="3200" dirty="0" smtClean="0"/>
          </a:p>
          <a:p>
            <a:pPr algn="ctr" eaLnBrk="1" hangingPunct="1">
              <a:buFont typeface="Wingdings" pitchFamily="2" charset="2"/>
              <a:buNone/>
            </a:pPr>
            <a:endParaRPr lang="en-CA" sz="3200" dirty="0" smtClean="0"/>
          </a:p>
          <a:p>
            <a:pPr algn="ctr" eaLnBrk="1" hangingPunct="1">
              <a:buFont typeface="Wingdings" pitchFamily="2" charset="2"/>
              <a:buNone/>
            </a:pPr>
            <a:r>
              <a:rPr lang="en-CA" sz="2400" b="1" dirty="0" smtClean="0"/>
              <a:t>For updates and reports: 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sz="2400" dirty="0" smtClean="0"/>
              <a:t>http://www.ubcm.ca/EN/main/resolutions/policy-areas/healthy-communities.html</a:t>
            </a:r>
            <a:endParaRPr lang="en-CA" sz="2400" dirty="0" smtClean="0"/>
          </a:p>
          <a:p>
            <a:pPr algn="ctr" eaLnBrk="1" hangingPunct="1">
              <a:buFont typeface="Wingdings" pitchFamily="2" charset="2"/>
              <a:buNone/>
            </a:pPr>
            <a:endParaRPr lang="en-CA" sz="3900" dirty="0" smtClean="0"/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title"/>
          </p:nvPr>
        </p:nvSpPr>
        <p:spPr>
          <a:xfrm>
            <a:off x="468313" y="476250"/>
            <a:ext cx="8229600" cy="774700"/>
          </a:xfrm>
          <a:noFill/>
        </p:spPr>
        <p:txBody>
          <a:bodyPr/>
          <a:lstStyle/>
          <a:p>
            <a:r>
              <a:rPr lang="en-CA" sz="3200" b="1" dirty="0" smtClean="0"/>
              <a:t>RHD COST SHARING REVIEW UPDATE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r>
              <a:rPr lang="en-CA" dirty="0" smtClean="0"/>
              <a:t>2010-09-27</a:t>
            </a:r>
            <a:endParaRPr lang="en-CA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91C00F-BD3C-4575-AC02-5C97A5B1C22C}" type="slidenum">
              <a:rPr lang="en-CA"/>
              <a:pPr/>
              <a:t>2</a:t>
            </a:fld>
            <a:endParaRPr lang="en-CA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549275"/>
            <a:ext cx="8229600" cy="720725"/>
          </a:xfrm>
        </p:spPr>
        <p:txBody>
          <a:bodyPr/>
          <a:lstStyle/>
          <a:p>
            <a:pPr algn="ctr" eaLnBrk="1" hangingPunct="1"/>
            <a:r>
              <a:rPr lang="en-CA" sz="3200" b="1" dirty="0" smtClean="0"/>
              <a:t>RHD COST SHARING REVIEW UPDATE</a:t>
            </a:r>
            <a:br>
              <a:rPr lang="en-CA" sz="3200" b="1" dirty="0" smtClean="0"/>
            </a:br>
            <a:endParaRPr lang="en-CA" sz="3200" b="1" dirty="0" smtClean="0"/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1447800"/>
            <a:ext cx="8086725" cy="442947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CA" dirty="0" smtClean="0"/>
              <a:t> Background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endParaRPr lang="en-CA" sz="10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CA" sz="2400" dirty="0" smtClean="0"/>
              <a:t>2008 report reviewed status of implementation of recommendations of the 2003 RHD Cost Sharing Review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CA" sz="2400" dirty="0" smtClean="0"/>
              <a:t>Working group established in June 2009 and composed of UBCM, RHD, </a:t>
            </a:r>
            <a:r>
              <a:rPr lang="en-CA" sz="2400" dirty="0" err="1" smtClean="0"/>
              <a:t>MoHS</a:t>
            </a:r>
            <a:r>
              <a:rPr lang="en-CA" sz="2400" dirty="0" smtClean="0"/>
              <a:t> and HA representatives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CA" sz="2400" dirty="0" smtClean="0"/>
              <a:t>Presented update at 2009 Convention in Vancouver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ü"/>
            </a:pPr>
            <a:r>
              <a:rPr lang="en-CA" sz="2400" dirty="0" smtClean="0"/>
              <a:t>Updates and reports posted on UBCM Healthy Communities Committee webpage</a:t>
            </a:r>
          </a:p>
          <a:p>
            <a:pPr lvl="1" eaLnBrk="1" hangingPunct="1">
              <a:lnSpc>
                <a:spcPct val="90000"/>
              </a:lnSpc>
            </a:pPr>
            <a:endParaRPr lang="en-CA" dirty="0" smtClean="0"/>
          </a:p>
          <a:p>
            <a:pPr eaLnBrk="1" hangingPunct="1">
              <a:lnSpc>
                <a:spcPct val="90000"/>
              </a:lnSpc>
              <a:buNone/>
            </a:pPr>
            <a:endParaRPr lang="en-CA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r>
              <a:rPr lang="en-CA" dirty="0" smtClean="0"/>
              <a:t>2010-09-27</a:t>
            </a:r>
            <a:endParaRPr lang="en-CA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359748-2F9C-49DC-B59B-2952E43D45DC}" type="slidenum">
              <a:rPr lang="en-CA"/>
              <a:pPr/>
              <a:t>3</a:t>
            </a:fld>
            <a:endParaRPr lang="en-CA"/>
          </a:p>
        </p:txBody>
      </p:sp>
      <p:sp>
        <p:nvSpPr>
          <p:cNvPr id="1843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1268413"/>
            <a:ext cx="8218487" cy="4321175"/>
          </a:xfrm>
        </p:spPr>
        <p:txBody>
          <a:bodyPr/>
          <a:lstStyle/>
          <a:p>
            <a:pPr eaLnBrk="1" hangingPunct="1"/>
            <a:r>
              <a:rPr lang="en-CA" sz="2400" dirty="0" smtClean="0"/>
              <a:t> </a:t>
            </a:r>
            <a:r>
              <a:rPr lang="en-CA" dirty="0" smtClean="0"/>
              <a:t>Committee Work on Recommendations (Sept 2009 – Sept 2010)</a:t>
            </a:r>
          </a:p>
          <a:p>
            <a:pPr eaLnBrk="1" hangingPunct="1"/>
            <a:endParaRPr lang="en-CA" dirty="0" smtClean="0"/>
          </a:p>
          <a:p>
            <a:pPr marL="628650" lvl="1" indent="-284163" eaLnBrk="1" hangingPunct="1">
              <a:buFont typeface="Wingdings" pitchFamily="2" charset="2"/>
              <a:buChar char="ü"/>
            </a:pPr>
            <a:r>
              <a:rPr lang="en-CA" dirty="0" smtClean="0"/>
              <a:t>Recommendation 1: Capital Planning Horizon</a:t>
            </a:r>
          </a:p>
          <a:p>
            <a:pPr eaLnBrk="1" hangingPunct="1">
              <a:buFont typeface="Wingdings" pitchFamily="2" charset="2"/>
              <a:buNone/>
            </a:pPr>
            <a:endParaRPr lang="en-CA" dirty="0" smtClean="0"/>
          </a:p>
          <a:p>
            <a:pPr lvl="1" eaLnBrk="1" hangingPunct="1">
              <a:buFont typeface="Wingdings" pitchFamily="2" charset="2"/>
              <a:buChar char="ü"/>
            </a:pPr>
            <a:r>
              <a:rPr lang="en-CA" dirty="0" smtClean="0"/>
              <a:t>Recommendation 5: Educational Materials on P3s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09600"/>
          </a:xfrm>
          <a:noFill/>
        </p:spPr>
        <p:txBody>
          <a:bodyPr/>
          <a:lstStyle/>
          <a:p>
            <a:pPr algn="ctr" eaLnBrk="1" hangingPunct="1"/>
            <a:r>
              <a:rPr lang="en-CA" sz="3200" b="1" dirty="0" smtClean="0"/>
              <a:t>RHD COST SHARING REVIEW UPDATE</a:t>
            </a:r>
            <a:r>
              <a:rPr lang="en-CA" sz="4600" dirty="0" smtClean="0"/>
              <a:t> </a:t>
            </a:r>
            <a:br>
              <a:rPr lang="en-CA" sz="4600" dirty="0" smtClean="0"/>
            </a:br>
            <a:endParaRPr lang="en-CA" sz="4600" dirty="0" smtClean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r>
              <a:rPr lang="en-CA" dirty="0" smtClean="0"/>
              <a:t>2010-09-27</a:t>
            </a:r>
            <a:endParaRPr lang="en-CA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Capital Planning Horizons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Ministry is striving to develop a regular capital planning and funding cycle that works for:</a:t>
            </a:r>
          </a:p>
          <a:p>
            <a:pPr lvl="1"/>
            <a:r>
              <a:rPr lang="en-US" dirty="0" smtClean="0"/>
              <a:t>Health authorities</a:t>
            </a:r>
          </a:p>
          <a:p>
            <a:pPr lvl="1"/>
            <a:r>
              <a:rPr lang="en-US" dirty="0" smtClean="0"/>
              <a:t>Regional Hospital Districts</a:t>
            </a:r>
          </a:p>
          <a:p>
            <a:pPr lvl="1"/>
            <a:r>
              <a:rPr lang="en-US" dirty="0" smtClean="0"/>
              <a:t>Ministry of Health Services</a:t>
            </a:r>
          </a:p>
          <a:p>
            <a:r>
              <a:rPr lang="en-US" dirty="0" smtClean="0"/>
              <a:t>Capital planning cycle is influenced by: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Government’s capital planning cycle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Availability of provincial capital funding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Availability of RHD capital funding</a:t>
            </a:r>
          </a:p>
          <a:p>
            <a:endParaRPr lang="en-US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3F9039-53D4-4ECD-8D9A-740204313571}" type="slidenum">
              <a:rPr lang="en-CA"/>
              <a:pPr/>
              <a:t>4</a:t>
            </a:fld>
            <a:endParaRPr lang="en-CA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r>
              <a:rPr lang="en-CA" dirty="0" smtClean="0"/>
              <a:t>2010-09-27</a:t>
            </a:r>
            <a:endParaRPr lang="en-CA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Capital Planning Horizons</a:t>
            </a:r>
            <a:endParaRPr lang="en-C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4530725"/>
          </a:xfrm>
        </p:spPr>
        <p:txBody>
          <a:bodyPr/>
          <a:lstStyle/>
          <a:p>
            <a:r>
              <a:rPr lang="en-US" dirty="0" smtClean="0"/>
              <a:t>Since 2008:</a:t>
            </a:r>
          </a:p>
          <a:p>
            <a:pPr lvl="1">
              <a:buFont typeface="Wingdings" pitchFamily="2" charset="2"/>
              <a:buChar char="ü"/>
            </a:pPr>
            <a:endParaRPr lang="en-US" sz="1000" dirty="0" smtClean="0"/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3 year capital plan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err="1" smtClean="0"/>
              <a:t>MoHS</a:t>
            </a:r>
            <a:r>
              <a:rPr lang="en-US" sz="2400" dirty="0" smtClean="0"/>
              <a:t> and HAs are aware of capital requirements for health infrastructure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Economic downturn has impacted capital funding resources which in turn, impacts capital funding supply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Availability of provincial capital funding impacts the timing of projects which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dirty="0" smtClean="0"/>
              <a:t>impacts when RHDs will be asked for capital funding</a:t>
            </a:r>
          </a:p>
          <a:p>
            <a:pPr lvl="2">
              <a:buFont typeface="Wingdings" pitchFamily="2" charset="2"/>
              <a:buChar char="ü"/>
            </a:pPr>
            <a:r>
              <a:rPr lang="en-US" sz="2000" dirty="0" smtClean="0"/>
              <a:t>Impacts when RHDs can provide capital funding</a:t>
            </a:r>
          </a:p>
          <a:p>
            <a:endParaRPr lang="en-US" dirty="0" smtClean="0"/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B42F-2044-4E50-A787-64EFDC0BD5CC}" type="slidenum">
              <a:rPr lang="en-CA" smtClean="0"/>
              <a:pPr/>
              <a:t>5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r>
              <a:rPr lang="en-CA" dirty="0" smtClean="0"/>
              <a:t>2010-09-27</a:t>
            </a:r>
            <a:endParaRPr lang="en-CA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Capital Planning Horizons</a:t>
            </a:r>
            <a:endParaRPr lang="en-CA" b="1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896544"/>
          </a:xfrm>
        </p:spPr>
        <p:txBody>
          <a:bodyPr/>
          <a:lstStyle/>
          <a:p>
            <a:r>
              <a:rPr lang="en-US" dirty="0" smtClean="0"/>
              <a:t>2010 and onwards:</a:t>
            </a:r>
          </a:p>
          <a:p>
            <a:pPr lvl="1">
              <a:buFont typeface="Wingdings" pitchFamily="2" charset="2"/>
              <a:buChar char="ü"/>
            </a:pPr>
            <a:endParaRPr lang="en-US" sz="1000" dirty="0" smtClean="0"/>
          </a:p>
          <a:p>
            <a:pPr lvl="1">
              <a:buFont typeface="Wingdings" pitchFamily="2" charset="2"/>
              <a:buChar char="ü"/>
            </a:pPr>
            <a:r>
              <a:rPr lang="en-US" sz="2400" dirty="0" err="1" smtClean="0"/>
              <a:t>MoHS</a:t>
            </a:r>
            <a:r>
              <a:rPr lang="en-US" sz="2400" dirty="0" smtClean="0"/>
              <a:t> is developing a medium-term capital plan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4 year plan and forecast funding for up to 6 years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Intended to be a rolling plan (year-upon-year)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New provincial funding unlikely to be confirmed until late 2010/early 2011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smtClean="0"/>
              <a:t>Provincial capital budget cycle continues to be a challenge coordinating with RHD budget cycle</a:t>
            </a:r>
          </a:p>
          <a:p>
            <a:pPr lvl="1">
              <a:buFont typeface="Wingdings" pitchFamily="2" charset="2"/>
              <a:buChar char="ü"/>
            </a:pPr>
            <a:r>
              <a:rPr lang="en-US" sz="2400" dirty="0" err="1" smtClean="0"/>
              <a:t>MoHS</a:t>
            </a:r>
            <a:r>
              <a:rPr lang="en-US" sz="2400" dirty="0" smtClean="0"/>
              <a:t> will inform HA’s of available capital funding for future years as soon as possible – and in turn, RHD’s can be advised.</a:t>
            </a:r>
          </a:p>
          <a:p>
            <a:pPr lvl="1">
              <a:buFont typeface="Wingdings" pitchFamily="2" charset="2"/>
              <a:buChar char="ü"/>
            </a:pPr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B42F-2044-4E50-A787-64EFDC0BD5CC}" type="slidenum">
              <a:rPr lang="en-CA" smtClean="0"/>
              <a:pPr/>
              <a:t>6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r>
              <a:rPr lang="en-CA" dirty="0" smtClean="0"/>
              <a:t>2010-09-27</a:t>
            </a:r>
            <a:endParaRPr lang="en-CA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Public Private Partnerships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A47C59-E7AB-42F7-949F-AB5EE9B3186D}" type="slidenum">
              <a:rPr lang="en-CA"/>
              <a:pPr/>
              <a:t>7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r>
              <a:rPr lang="en-CA" dirty="0" smtClean="0"/>
              <a:t>2010-09-27</a:t>
            </a:r>
            <a:endParaRPr lang="en-CA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5736" y="2780928"/>
            <a:ext cx="52838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b="1" dirty="0" smtClean="0"/>
              <a:t>See separate presentation</a:t>
            </a:r>
            <a:endParaRPr lang="en-CA" sz="32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0" y="620688"/>
          <a:ext cx="9144000" cy="6156960"/>
        </p:xfrm>
        <a:graphic>
          <a:graphicData uri="http://schemas.openxmlformats.org/drawingml/2006/table">
            <a:tbl>
              <a:tblPr/>
              <a:tblGrid>
                <a:gridCol w="609600"/>
                <a:gridCol w="4648200"/>
                <a:gridCol w="3886200"/>
              </a:tblGrid>
              <a:tr h="3200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No.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Recommendation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Status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Develop long range capital plans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Ongoing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Define fixed funding amounts (RHD,HA)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Working Group reviewing draft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Develop draft capital plans (HA)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Moved to 2010/2011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workplan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78263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Update/confirm definition of capital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Being assessed through Capital Assessment Management Framework review, Office of Comptroller General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Develop P3 educational materials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Nearing Completion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Clarify principles &amp; mechanisms to improve communication (MoHS, RHD, HA)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Moved to 2010/2011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workplan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Develop process to ensure regular meetings between HAs + RHDs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Moved to 2010/2011 workplan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Schedule semi-annual meetings btw RHD + HAs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Moved to 2010/2011 workplan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Define mechanisms for ad hoc updates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Moved to 2010/2011 workplan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Share templates + tools to improve communication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Moved to 2010/2011 workplan </a:t>
                      </a:r>
                    </a:p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Update legislation to reflect new definition of capital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Pending outcome of Recommendation #4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  <a:tr h="330200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MoHS to lead implementation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Ongoing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6EFE7"/>
                    </a:solidFill>
                  </a:tcPr>
                </a:tc>
              </a:tr>
              <a:tr h="319088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13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UBCM to monitor implementation progress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Ongoing</a:t>
                      </a: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CDECB"/>
                    </a:solidFill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E0ED0-93CC-4814-84E7-EB5F4114A338}" type="slidenum">
              <a:rPr lang="en-CA"/>
              <a:pPr/>
              <a:t>8</a:t>
            </a:fld>
            <a:endParaRPr lang="en-CA"/>
          </a:p>
        </p:txBody>
      </p:sp>
      <p:sp>
        <p:nvSpPr>
          <p:cNvPr id="21569" name="Rectangle 7"/>
          <p:cNvSpPr>
            <a:spLocks noChangeArrowheads="1"/>
          </p:cNvSpPr>
          <p:nvPr/>
        </p:nvSpPr>
        <p:spPr bwMode="auto">
          <a:xfrm>
            <a:off x="381000" y="188640"/>
            <a:ext cx="4343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CA" sz="24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Work Plan Update </a:t>
            </a:r>
            <a:endParaRPr lang="en-US" sz="24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z="3200" b="1" dirty="0" smtClean="0"/>
              <a:t>RHD COST SHARING REVIEW UPDATE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02531"/>
            <a:ext cx="8229600" cy="4530725"/>
          </a:xfrm>
        </p:spPr>
        <p:txBody>
          <a:bodyPr/>
          <a:lstStyle/>
          <a:p>
            <a:r>
              <a:rPr lang="en-CA" dirty="0" smtClean="0"/>
              <a:t>Work Plan for Next 12 Months</a:t>
            </a:r>
          </a:p>
          <a:p>
            <a:pPr lvl="1">
              <a:buFont typeface="Wingdings" pitchFamily="2" charset="2"/>
              <a:buChar char="ü"/>
            </a:pPr>
            <a:endParaRPr lang="en-CA" sz="1000" dirty="0" smtClean="0"/>
          </a:p>
          <a:p>
            <a:pPr lvl="1">
              <a:buFont typeface="Wingdings" pitchFamily="2" charset="2"/>
              <a:buChar char="ü"/>
            </a:pPr>
            <a:r>
              <a:rPr lang="en-CA" dirty="0" smtClean="0"/>
              <a:t>Completions of Recommendations 1 and 5</a:t>
            </a:r>
          </a:p>
          <a:p>
            <a:pPr lvl="1">
              <a:buFont typeface="Wingdings" pitchFamily="2" charset="2"/>
              <a:buChar char="ü"/>
            </a:pPr>
            <a:r>
              <a:rPr lang="en-CA" dirty="0" smtClean="0"/>
              <a:t>Updating Recommendations 4 and 11 pending outcome of CAMF review by Govt</a:t>
            </a:r>
          </a:p>
          <a:p>
            <a:pPr lvl="1">
              <a:buFont typeface="Wingdings" pitchFamily="2" charset="2"/>
              <a:buChar char="ü"/>
            </a:pPr>
            <a:r>
              <a:rPr lang="en-CA" dirty="0" smtClean="0"/>
              <a:t>Continuing to work on Recommendations 2, 6, 7, 8, 9, and 10</a:t>
            </a:r>
          </a:p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80B42F-2044-4E50-A787-64EFDC0BD5CC}" type="slidenum">
              <a:rPr lang="en-CA" smtClean="0"/>
              <a:pPr/>
              <a:t>9</a:t>
            </a:fld>
            <a:endParaRPr lang="en-CA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/>
          <a:p>
            <a:r>
              <a:rPr lang="en-CA" dirty="0" smtClean="0"/>
              <a:t>2010-09-27</a:t>
            </a:r>
            <a:endParaRPr lang="en-CA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580</TotalTime>
  <Words>709</Words>
  <Application>Microsoft Macintosh PowerPoint</Application>
  <PresentationFormat>On-screen Show (4:3)</PresentationFormat>
  <Paragraphs>132</Paragraphs>
  <Slides>11</Slides>
  <Notes>2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Edge</vt:lpstr>
      <vt:lpstr>RHD Cost Sharing Review  Update 2010 UBCM Convention</vt:lpstr>
      <vt:lpstr>RHD COST SHARING REVIEW UPDATE </vt:lpstr>
      <vt:lpstr>RHD COST SHARING REVIEW UPDATE  </vt:lpstr>
      <vt:lpstr>Capital Planning Horizons</vt:lpstr>
      <vt:lpstr>Capital Planning Horizons</vt:lpstr>
      <vt:lpstr>Capital Planning Horizons</vt:lpstr>
      <vt:lpstr>Public Private Partnerships </vt:lpstr>
      <vt:lpstr>Slide 8</vt:lpstr>
      <vt:lpstr>RHD COST SHARING REVIEW UPDATE</vt:lpstr>
      <vt:lpstr>RHD COST SHARING REVIEW UPDATE</vt:lpstr>
      <vt:lpstr>RHD COST SHARING REVIEW UPDATE</vt:lpstr>
    </vt:vector>
  </TitlesOfParts>
  <Company>Province of British Columbia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RHD Cost Sharing Review  Update 2009 UBCM Convention</dc:title>
  <dc:creator>Maurice  Rachwalski</dc:creator>
  <cp:lastModifiedBy>Marylyn Chiang</cp:lastModifiedBy>
  <cp:revision>45</cp:revision>
  <dcterms:created xsi:type="dcterms:W3CDTF">2010-11-12T18:49:50Z</dcterms:created>
  <dcterms:modified xsi:type="dcterms:W3CDTF">2010-11-12T19:11:35Z</dcterms:modified>
</cp:coreProperties>
</file>